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4" r:id="rId5"/>
    <p:sldMasterId id="214748368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Lst>
  <p:sldSz cy="5143500" cx="9144000"/>
  <p:notesSz cx="6858000" cy="9144000"/>
  <p:embeddedFontLst>
    <p:embeddedFont>
      <p:font typeface="Average"/>
      <p:regular r:id="rId42"/>
    </p:embeddedFont>
    <p:embeddedFont>
      <p:font typeface="Lato Black"/>
      <p:bold r:id="rId43"/>
      <p:boldItalic r:id="rId44"/>
    </p:embeddedFont>
    <p:embeddedFont>
      <p:font typeface="Oswald"/>
      <p:regular r:id="rId45"/>
      <p:bold r:id="rId46"/>
    </p:embeddedFont>
    <p:embeddedFont>
      <p:font typeface="Comfortaa"/>
      <p:regular r:id="rId47"/>
      <p:bold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0C96DDB-C044-46D8-9262-51917EC79213}">
  <a:tblStyle styleId="{D0C96DDB-C044-46D8-9262-51917EC7921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20" Type="http://schemas.openxmlformats.org/officeDocument/2006/relationships/slide" Target="slides/slide13.xml"/><Relationship Id="rId42" Type="http://schemas.openxmlformats.org/officeDocument/2006/relationships/font" Target="fonts/Average-regular.fntdata"/><Relationship Id="rId41" Type="http://schemas.openxmlformats.org/officeDocument/2006/relationships/slide" Target="slides/slide34.xml"/><Relationship Id="rId22" Type="http://schemas.openxmlformats.org/officeDocument/2006/relationships/slide" Target="slides/slide15.xml"/><Relationship Id="rId44" Type="http://schemas.openxmlformats.org/officeDocument/2006/relationships/font" Target="fonts/LatoBlack-boldItalic.fntdata"/><Relationship Id="rId21" Type="http://schemas.openxmlformats.org/officeDocument/2006/relationships/slide" Target="slides/slide14.xml"/><Relationship Id="rId43" Type="http://schemas.openxmlformats.org/officeDocument/2006/relationships/font" Target="fonts/LatoBlack-bold.fntdata"/><Relationship Id="rId24" Type="http://schemas.openxmlformats.org/officeDocument/2006/relationships/slide" Target="slides/slide17.xml"/><Relationship Id="rId46" Type="http://schemas.openxmlformats.org/officeDocument/2006/relationships/font" Target="fonts/Oswald-bold.fntdata"/><Relationship Id="rId23" Type="http://schemas.openxmlformats.org/officeDocument/2006/relationships/slide" Target="slides/slide16.xml"/><Relationship Id="rId45" Type="http://schemas.openxmlformats.org/officeDocument/2006/relationships/font" Target="fonts/Oswald-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48" Type="http://schemas.openxmlformats.org/officeDocument/2006/relationships/font" Target="fonts/Comfortaa-bold.fntdata"/><Relationship Id="rId25" Type="http://schemas.openxmlformats.org/officeDocument/2006/relationships/slide" Target="slides/slide18.xml"/><Relationship Id="rId47" Type="http://schemas.openxmlformats.org/officeDocument/2006/relationships/font" Target="fonts/Comfortaa-regular.fntdata"/><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slide" Target="slides/slide32.xml"/><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24.jpg>
</file>

<file path=ppt/media/image25.jpg>
</file>

<file path=ppt/media/image26.jpg>
</file>

<file path=ppt/media/image27.jpg>
</file>

<file path=ppt/media/image28.jpg>
</file>

<file path=ppt/media/image29.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6c67a1b9a3_2_10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AJ</a:t>
            </a:r>
            <a:endParaRPr/>
          </a:p>
        </p:txBody>
      </p:sp>
      <p:sp>
        <p:nvSpPr>
          <p:cNvPr id="163" name="Google Shape;163;g6c67a1b9a3_2_1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6ca0254484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6ca0254484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0-U.S. Service Schools</a:t>
            </a:r>
            <a:endParaRPr/>
          </a:p>
          <a:p>
            <a:pPr indent="0" lvl="0" marL="0" rtl="0" algn="l">
              <a:spcBef>
                <a:spcPts val="0"/>
              </a:spcBef>
              <a:spcAft>
                <a:spcPts val="0"/>
              </a:spcAft>
              <a:buNone/>
            </a:pPr>
            <a:r>
              <a:rPr lang="en"/>
              <a:t># 1-New England (CT, ME, MA, NH, RI, VT)</a:t>
            </a:r>
            <a:endParaRPr/>
          </a:p>
          <a:p>
            <a:pPr indent="0" lvl="0" marL="0" rtl="0" algn="l">
              <a:spcBef>
                <a:spcPts val="0"/>
              </a:spcBef>
              <a:spcAft>
                <a:spcPts val="0"/>
              </a:spcAft>
              <a:buNone/>
            </a:pPr>
            <a:r>
              <a:rPr lang="en"/>
              <a:t># 2-Mid East (DE, DC, MD, NJ, NY, PA)</a:t>
            </a:r>
            <a:endParaRPr/>
          </a:p>
          <a:p>
            <a:pPr indent="0" lvl="0" marL="0" rtl="0" algn="l">
              <a:spcBef>
                <a:spcPts val="0"/>
              </a:spcBef>
              <a:spcAft>
                <a:spcPts val="0"/>
              </a:spcAft>
              <a:buNone/>
            </a:pPr>
            <a:r>
              <a:rPr lang="en"/>
              <a:t># 3-Great Lakes (IL, IN, MI, OH, WI)</a:t>
            </a:r>
            <a:endParaRPr/>
          </a:p>
          <a:p>
            <a:pPr indent="0" lvl="0" marL="0" rtl="0" algn="l">
              <a:spcBef>
                <a:spcPts val="0"/>
              </a:spcBef>
              <a:spcAft>
                <a:spcPts val="0"/>
              </a:spcAft>
              <a:buNone/>
            </a:pPr>
            <a:r>
              <a:rPr lang="en"/>
              <a:t># 4-Plains (IA, KS, MN, MO, NE, ND, SD)</a:t>
            </a:r>
            <a:endParaRPr/>
          </a:p>
          <a:p>
            <a:pPr indent="0" lvl="0" marL="0" rtl="0" algn="l">
              <a:spcBef>
                <a:spcPts val="0"/>
              </a:spcBef>
              <a:spcAft>
                <a:spcPts val="0"/>
              </a:spcAft>
              <a:buNone/>
            </a:pPr>
            <a:r>
              <a:rPr lang="en"/>
              <a:t># 5-Southeast (AL, AR, FL, GA, KY, LA, MS, NC, SC, TN, VA, WV)</a:t>
            </a:r>
            <a:endParaRPr/>
          </a:p>
          <a:p>
            <a:pPr indent="0" lvl="0" marL="0" rtl="0" algn="l">
              <a:spcBef>
                <a:spcPts val="0"/>
              </a:spcBef>
              <a:spcAft>
                <a:spcPts val="0"/>
              </a:spcAft>
              <a:buNone/>
            </a:pPr>
            <a:r>
              <a:rPr lang="en"/>
              <a:t># 6-Southwest (AZ, NM, OK, TX)</a:t>
            </a:r>
            <a:endParaRPr/>
          </a:p>
          <a:p>
            <a:pPr indent="0" lvl="0" marL="0" rtl="0" algn="l">
              <a:spcBef>
                <a:spcPts val="0"/>
              </a:spcBef>
              <a:spcAft>
                <a:spcPts val="0"/>
              </a:spcAft>
              <a:buNone/>
            </a:pPr>
            <a:r>
              <a:rPr lang="en"/>
              <a:t># 7-Rocky Mountains (CO, ID, MT, UT, WY)</a:t>
            </a:r>
            <a:endParaRPr/>
          </a:p>
          <a:p>
            <a:pPr indent="0" lvl="0" marL="0" rtl="0" algn="l">
              <a:spcBef>
                <a:spcPts val="0"/>
              </a:spcBef>
              <a:spcAft>
                <a:spcPts val="0"/>
              </a:spcAft>
              <a:buNone/>
            </a:pPr>
            <a:r>
              <a:rPr lang="en"/>
              <a:t># 8-Far West (AK, CA, HI, NV, OR, WA)</a:t>
            </a:r>
            <a:endParaRPr/>
          </a:p>
          <a:p>
            <a:pPr indent="0" lvl="0" marL="0" rtl="0" algn="l">
              <a:spcBef>
                <a:spcPts val="0"/>
              </a:spcBef>
              <a:spcAft>
                <a:spcPts val="0"/>
              </a:spcAft>
              <a:buNone/>
            </a:pPr>
            <a:r>
              <a:rPr lang="en"/>
              <a:t># 9-Outlying Areas (AS, FM, GU, MH, MP, PR, PW, VI)</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6ca025448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6ca025448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6ca025448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6ca025448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6cac994600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6cac994600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Jenny</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g6c67a1b9a3_2_629: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Jenny</a:t>
            </a:r>
            <a:endParaRPr/>
          </a:p>
        </p:txBody>
      </p:sp>
      <p:sp>
        <p:nvSpPr>
          <p:cNvPr id="310" name="Google Shape;310;g6c67a1b9a3_2_6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6ca0254484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6ca0254484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Noticed a significant difference between n=10 and n=100</a:t>
            </a:r>
            <a:endParaRPr/>
          </a:p>
          <a:p>
            <a:pPr indent="0" lvl="0" marL="0" rtl="0" algn="l">
              <a:spcBef>
                <a:spcPts val="0"/>
              </a:spcBef>
              <a:spcAft>
                <a:spcPts val="0"/>
              </a:spcAft>
              <a:buNone/>
            </a:pPr>
            <a:r>
              <a:rPr lang="en"/>
              <a:t>We ran everything as n = 100</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6ca0254484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6ca0254484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Data from Random Forest</a:t>
            </a:r>
            <a:endParaRPr/>
          </a:p>
          <a:p>
            <a:pPr indent="0" lvl="0" marL="0" rtl="0" algn="l">
              <a:spcBef>
                <a:spcPts val="0"/>
              </a:spcBef>
              <a:spcAft>
                <a:spcPts val="0"/>
              </a:spcAft>
              <a:buNone/>
            </a:pPr>
            <a:r>
              <a:rPr lang="en"/>
              <a:t>important_features_public = [</a:t>
            </a:r>
            <a:endParaRPr/>
          </a:p>
          <a:p>
            <a:pPr indent="0" lvl="0" marL="0" rtl="0" algn="l">
              <a:spcBef>
                <a:spcPts val="0"/>
              </a:spcBef>
              <a:spcAft>
                <a:spcPts val="0"/>
              </a:spcAft>
              <a:buNone/>
            </a:pPr>
            <a:r>
              <a:rPr lang="en"/>
              <a:t>    'SAT_AVG_ALL', 'RET_FT4', 'ADM_RATE_ALL', 'UGDS_BLACK', 'PPTUG_EF',</a:t>
            </a:r>
            <a:endParaRPr/>
          </a:p>
          <a:p>
            <a:pPr indent="0" lvl="0" marL="0" rtl="0" algn="l">
              <a:spcBef>
                <a:spcPts val="0"/>
              </a:spcBef>
              <a:spcAft>
                <a:spcPts val="0"/>
              </a:spcAft>
              <a:buNone/>
            </a:pPr>
            <a:r>
              <a:rPr lang="en"/>
              <a:t>    'TUITIONFEE_IN', 'UGDS_ASIAN', 'NPT4_PUB', 'PCIP50', 'UGDS_WHITE',</a:t>
            </a:r>
            <a:endParaRPr/>
          </a:p>
          <a:p>
            <a:pPr indent="0" lvl="0" marL="0" rtl="0" algn="l">
              <a:spcBef>
                <a:spcPts val="0"/>
              </a:spcBef>
              <a:spcAft>
                <a:spcPts val="0"/>
              </a:spcAft>
              <a:buNone/>
            </a:pPr>
            <a:r>
              <a:rPr lang="en"/>
              <a:t>    'COSTT4_A', 'UGDS_HISP', 'UG25ABV', 'UGDS_NHPI', 'TUITIONFEE_OUT',</a:t>
            </a:r>
            <a:endParaRPr/>
          </a:p>
          <a:p>
            <a:pPr indent="0" lvl="0" marL="0" rtl="0" algn="l">
              <a:spcBef>
                <a:spcPts val="0"/>
              </a:spcBef>
              <a:spcAft>
                <a:spcPts val="0"/>
              </a:spcAft>
              <a:buNone/>
            </a:pPr>
            <a:r>
              <a:rPr lang="en"/>
              <a:t>    'UGDS_AIAN', 'NPT45_PUB', 'PCIP14', 'NPT4_3075_PUB', 'GRADS'</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important_features_private = [</a:t>
            </a:r>
            <a:endParaRPr/>
          </a:p>
          <a:p>
            <a:pPr indent="0" lvl="0" marL="0" rtl="0" algn="l">
              <a:spcBef>
                <a:spcPts val="0"/>
              </a:spcBef>
              <a:spcAft>
                <a:spcPts val="0"/>
              </a:spcAft>
              <a:buNone/>
            </a:pPr>
            <a:r>
              <a:rPr lang="en"/>
              <a:t>    'PCIP50', 'TUITIONFEE_IN', 'ADM_RATE_ALL', 'PCIP23', 'RET_FT4',</a:t>
            </a:r>
            <a:endParaRPr/>
          </a:p>
          <a:p>
            <a:pPr indent="0" lvl="0" marL="0" rtl="0" algn="l">
              <a:spcBef>
                <a:spcPts val="0"/>
              </a:spcBef>
              <a:spcAft>
                <a:spcPts val="0"/>
              </a:spcAft>
              <a:buNone/>
            </a:pPr>
            <a:r>
              <a:rPr lang="en"/>
              <a:t>    'PPTUG_EF', 'GRADS', 'UGDS_BLACK', 'NPT4_3075_PRIV', 'NPT42_PRIV',</a:t>
            </a:r>
            <a:endParaRPr/>
          </a:p>
          <a:p>
            <a:pPr indent="0" lvl="0" marL="0" rtl="0" algn="l">
              <a:spcBef>
                <a:spcPts val="0"/>
              </a:spcBef>
              <a:spcAft>
                <a:spcPts val="0"/>
              </a:spcAft>
              <a:buNone/>
            </a:pPr>
            <a:r>
              <a:rPr lang="en"/>
              <a:t>    'PFTFTUG1_EF', 'UG25ABV', 'UGDS_WHITE', 'PCIP52', 'UGDS_HISP',</a:t>
            </a:r>
            <a:endParaRPr/>
          </a:p>
          <a:p>
            <a:pPr indent="0" lvl="0" marL="0" rtl="0" algn="l">
              <a:spcBef>
                <a:spcPts val="0"/>
              </a:spcBef>
              <a:spcAft>
                <a:spcPts val="0"/>
              </a:spcAft>
              <a:buNone/>
            </a:pPr>
            <a:r>
              <a:rPr lang="en"/>
              <a:t>    'SAT_AVG_ALL', 'UGDS', 'NPT41_PRIV', 'PCIP51', 'D_PCTPELL_PCTFLOAN'</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important_features_private_profit = [</a:t>
            </a:r>
            <a:endParaRPr/>
          </a:p>
          <a:p>
            <a:pPr indent="0" lvl="0" marL="0" rtl="0" algn="l">
              <a:spcBef>
                <a:spcPts val="0"/>
              </a:spcBef>
              <a:spcAft>
                <a:spcPts val="0"/>
              </a:spcAft>
              <a:buNone/>
            </a:pPr>
            <a:r>
              <a:rPr lang="en"/>
              <a:t>    'TUITIONFEE_IN', 'PCIP50', 'PPTUG_EF', 'CIPTFBS1', 'GRADS',</a:t>
            </a:r>
            <a:endParaRPr/>
          </a:p>
          <a:p>
            <a:pPr indent="0" lvl="0" marL="0" rtl="0" algn="l">
              <a:spcBef>
                <a:spcPts val="0"/>
              </a:spcBef>
              <a:spcAft>
                <a:spcPts val="0"/>
              </a:spcAft>
              <a:buNone/>
            </a:pPr>
            <a:r>
              <a:rPr lang="en"/>
              <a:t>    'UGDS_WOMEN', 'PFTFTUG1_EF', 'UG25ABV', 'UGDS_WHITE', 'TUITIONFEE_OUT',</a:t>
            </a:r>
            <a:endParaRPr/>
          </a:p>
          <a:p>
            <a:pPr indent="0" lvl="0" marL="0" rtl="0" algn="l">
              <a:spcBef>
                <a:spcPts val="0"/>
              </a:spcBef>
              <a:spcAft>
                <a:spcPts val="0"/>
              </a:spcAft>
              <a:buNone/>
            </a:pPr>
            <a:r>
              <a:rPr lang="en"/>
              <a:t>    'UGDS_HISP', 'UGDS_ASIAN', 'RET_FTL4', 'TUITIONFEE_PROG', 'UGDS_BLACK',</a:t>
            </a:r>
            <a:endParaRPr/>
          </a:p>
          <a:p>
            <a:pPr indent="0" lvl="0" marL="0" rtl="0" algn="l">
              <a:spcBef>
                <a:spcPts val="0"/>
              </a:spcBef>
              <a:spcAft>
                <a:spcPts val="0"/>
              </a:spcAft>
              <a:buNone/>
            </a:pPr>
            <a:r>
              <a:rPr lang="en"/>
              <a:t>    'MTHCMP1', 'UGDS', 'NUM4_PRIV', 'NUM42_PRIV', 'NUM41_PRIV'</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6ca0254484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6ca0254484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Jenny</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6ca0254484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6ca0254484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 create the box plots, we made the debt rate binary based on the average debt, on whether it was above or below. 0 represents below; 1 represents above.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you can see demographic features are an important predictor of debt, where programs that are predominantly white have higher debt. </a:t>
            </a:r>
            <a:endParaRPr/>
          </a:p>
          <a:p>
            <a:pPr indent="0" lvl="0" marL="0" rtl="0" algn="l">
              <a:spcBef>
                <a:spcPts val="0"/>
              </a:spcBef>
              <a:spcAft>
                <a:spcPts val="0"/>
              </a:spcAft>
              <a:buNone/>
            </a:pPr>
            <a:r>
              <a:rPr lang="en"/>
              <a:t>Part-time Stude</a:t>
            </a:r>
            <a:r>
              <a:rPr lang="en"/>
              <a:t>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g6ca0254484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6ca0254484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Data from Random Forest</a:t>
            </a:r>
            <a:endParaRPr/>
          </a:p>
          <a:p>
            <a:pPr indent="0" lvl="0" marL="0" rtl="0" algn="l">
              <a:spcBef>
                <a:spcPts val="0"/>
              </a:spcBef>
              <a:spcAft>
                <a:spcPts val="0"/>
              </a:spcAft>
              <a:buNone/>
            </a:pPr>
            <a:r>
              <a:rPr lang="en"/>
              <a:t>important_features_public = [</a:t>
            </a:r>
            <a:endParaRPr/>
          </a:p>
          <a:p>
            <a:pPr indent="0" lvl="0" marL="0" rtl="0" algn="l">
              <a:spcBef>
                <a:spcPts val="0"/>
              </a:spcBef>
              <a:spcAft>
                <a:spcPts val="0"/>
              </a:spcAft>
              <a:buNone/>
            </a:pPr>
            <a:r>
              <a:rPr lang="en"/>
              <a:t>    'SAT_AVG_ALL', 'RET_FT4', 'ADM_RATE_ALL', 'UGDS_BLACK', 'PPTUG_EF',</a:t>
            </a:r>
            <a:endParaRPr/>
          </a:p>
          <a:p>
            <a:pPr indent="0" lvl="0" marL="0" rtl="0" algn="l">
              <a:spcBef>
                <a:spcPts val="0"/>
              </a:spcBef>
              <a:spcAft>
                <a:spcPts val="0"/>
              </a:spcAft>
              <a:buNone/>
            </a:pPr>
            <a:r>
              <a:rPr lang="en"/>
              <a:t>    'TUITIONFEE_IN', 'UGDS_ASIAN', 'NPT4_PUB', 'PCIP50', 'UGDS_WHITE',</a:t>
            </a:r>
            <a:endParaRPr/>
          </a:p>
          <a:p>
            <a:pPr indent="0" lvl="0" marL="0" rtl="0" algn="l">
              <a:spcBef>
                <a:spcPts val="0"/>
              </a:spcBef>
              <a:spcAft>
                <a:spcPts val="0"/>
              </a:spcAft>
              <a:buNone/>
            </a:pPr>
            <a:r>
              <a:rPr lang="en"/>
              <a:t>    'COSTT4_A', 'UGDS_HISP', 'UG25ABV', 'UGDS_NHPI', 'TUITIONFEE_OUT',</a:t>
            </a:r>
            <a:endParaRPr/>
          </a:p>
          <a:p>
            <a:pPr indent="0" lvl="0" marL="0" rtl="0" algn="l">
              <a:spcBef>
                <a:spcPts val="0"/>
              </a:spcBef>
              <a:spcAft>
                <a:spcPts val="0"/>
              </a:spcAft>
              <a:buNone/>
            </a:pPr>
            <a:r>
              <a:rPr lang="en"/>
              <a:t>    'UGDS_AIAN', 'NPT45_PUB', 'PCIP14', 'NPT4_3075_PUB', 'GRADS'</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6c67a1b9a3_2_12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AJ</a:t>
            </a:r>
            <a:endParaRPr/>
          </a:p>
        </p:txBody>
      </p:sp>
      <p:sp>
        <p:nvSpPr>
          <p:cNvPr id="171" name="Google Shape;171;g6c67a1b9a3_2_1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6ca6a6cf6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6ca6a6cf6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important_features_private = [</a:t>
            </a:r>
            <a:endParaRPr/>
          </a:p>
          <a:p>
            <a:pPr indent="0" lvl="0" marL="0" rtl="0" algn="l">
              <a:spcBef>
                <a:spcPts val="0"/>
              </a:spcBef>
              <a:spcAft>
                <a:spcPts val="0"/>
              </a:spcAft>
              <a:buNone/>
            </a:pPr>
            <a:r>
              <a:rPr lang="en"/>
              <a:t>    'PCIP50', 'TUITIONFEE_IN', 'ADM_RATE_ALL', 'PCIP23', 'RET_FT4',</a:t>
            </a:r>
            <a:endParaRPr/>
          </a:p>
          <a:p>
            <a:pPr indent="0" lvl="0" marL="0" rtl="0" algn="l">
              <a:spcBef>
                <a:spcPts val="0"/>
              </a:spcBef>
              <a:spcAft>
                <a:spcPts val="0"/>
              </a:spcAft>
              <a:buNone/>
            </a:pPr>
            <a:r>
              <a:rPr lang="en"/>
              <a:t>    'PPTUG_EF', 'GRADS', 'UGDS_BLACK', 'NPT4_3075_PRIV', 'NPT42_PRIV',</a:t>
            </a:r>
            <a:endParaRPr/>
          </a:p>
          <a:p>
            <a:pPr indent="0" lvl="0" marL="0" rtl="0" algn="l">
              <a:spcBef>
                <a:spcPts val="0"/>
              </a:spcBef>
              <a:spcAft>
                <a:spcPts val="0"/>
              </a:spcAft>
              <a:buNone/>
            </a:pPr>
            <a:r>
              <a:rPr lang="en"/>
              <a:t>    'PFTFTUG1_EF', 'UG25ABV', 'UGDS_WHITE', 'PCIP52', 'UGDS_HISP',</a:t>
            </a:r>
            <a:endParaRPr/>
          </a:p>
          <a:p>
            <a:pPr indent="0" lvl="0" marL="0" rtl="0" algn="l">
              <a:spcBef>
                <a:spcPts val="0"/>
              </a:spcBef>
              <a:spcAft>
                <a:spcPts val="0"/>
              </a:spcAft>
              <a:buNone/>
            </a:pPr>
            <a:r>
              <a:rPr lang="en"/>
              <a:t>    'SAT_AVG_ALL', 'UGDS', 'NPT41_PRIV', 'PCIP51', 'D_PCTPELL_PCTFLOAN'</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Google Shape;396;g6ca6a6cf6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6ca6a6cf6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important_features_private_profit = [</a:t>
            </a:r>
            <a:endParaRPr/>
          </a:p>
          <a:p>
            <a:pPr indent="0" lvl="0" marL="0" rtl="0" algn="l">
              <a:spcBef>
                <a:spcPts val="0"/>
              </a:spcBef>
              <a:spcAft>
                <a:spcPts val="0"/>
              </a:spcAft>
              <a:buNone/>
            </a:pPr>
            <a:r>
              <a:rPr lang="en"/>
              <a:t>    </a:t>
            </a:r>
            <a:r>
              <a:rPr b="1" lang="en"/>
              <a:t>'TUITIONFEE_IN'</a:t>
            </a:r>
            <a:r>
              <a:rPr lang="en"/>
              <a:t>, </a:t>
            </a:r>
            <a:r>
              <a:rPr b="1" lang="en"/>
              <a:t>'PCIP50'</a:t>
            </a:r>
            <a:r>
              <a:rPr lang="en"/>
              <a:t>, 'PPTUG_EF', 'CIPTFBS1', 'GRADS',</a:t>
            </a:r>
            <a:endParaRPr/>
          </a:p>
          <a:p>
            <a:pPr indent="0" lvl="0" marL="0" rtl="0" algn="l">
              <a:spcBef>
                <a:spcPts val="0"/>
              </a:spcBef>
              <a:spcAft>
                <a:spcPts val="0"/>
              </a:spcAft>
              <a:buNone/>
            </a:pPr>
            <a:r>
              <a:rPr b="1" lang="en"/>
              <a:t>   'UGDS_WOMEN',</a:t>
            </a:r>
            <a:r>
              <a:rPr lang="en"/>
              <a:t> 'PFTFTUG1_EF', 'UG25ABV', 'UGDS_WHITE', 'TUITIONFEE_OUT',</a:t>
            </a:r>
            <a:endParaRPr/>
          </a:p>
          <a:p>
            <a:pPr indent="0" lvl="0" marL="0" rtl="0" algn="l">
              <a:spcBef>
                <a:spcPts val="0"/>
              </a:spcBef>
              <a:spcAft>
                <a:spcPts val="0"/>
              </a:spcAft>
              <a:buNone/>
            </a:pPr>
            <a:r>
              <a:rPr lang="en"/>
              <a:t>    'UGDS_HISP', 'UGDS_ASIAN', 'RET_FTL4', 'TUITIONFEE_PROG', 'UGDS_BLACK',</a:t>
            </a:r>
            <a:endParaRPr/>
          </a:p>
          <a:p>
            <a:pPr indent="0" lvl="0" marL="0" rtl="0" algn="l">
              <a:spcBef>
                <a:spcPts val="0"/>
              </a:spcBef>
              <a:spcAft>
                <a:spcPts val="0"/>
              </a:spcAft>
              <a:buNone/>
            </a:pPr>
            <a:r>
              <a:rPr lang="en"/>
              <a:t>    'MTHCMP1', 'UGDS', 'NUM4_PRIV', 'NUM42_PRIV', 'NUM41_PRIV'</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8" name="Shape 408"/>
        <p:cNvGrpSpPr/>
        <p:nvPr/>
      </p:nvGrpSpPr>
      <p:grpSpPr>
        <a:xfrm>
          <a:off x="0" y="0"/>
          <a:ext cx="0" cy="0"/>
          <a:chOff x="0" y="0"/>
          <a:chExt cx="0" cy="0"/>
        </a:xfrm>
      </p:grpSpPr>
      <p:sp>
        <p:nvSpPr>
          <p:cNvPr id="409" name="Google Shape;409;g6c67a1b9a3_2_3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Jenny</a:t>
            </a:r>
            <a:endParaRPr/>
          </a:p>
        </p:txBody>
      </p:sp>
      <p:sp>
        <p:nvSpPr>
          <p:cNvPr id="410" name="Google Shape;410;g6c67a1b9a3_2_3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g6c67a1b9a3_2_18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p:txBody>
      </p:sp>
      <p:sp>
        <p:nvSpPr>
          <p:cNvPr id="427" name="Google Shape;427;g6c67a1b9a3_2_1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8" name="Shape 438"/>
        <p:cNvGrpSpPr/>
        <p:nvPr/>
      </p:nvGrpSpPr>
      <p:grpSpPr>
        <a:xfrm>
          <a:off x="0" y="0"/>
          <a:ext cx="0" cy="0"/>
          <a:chOff x="0" y="0"/>
          <a:chExt cx="0" cy="0"/>
        </a:xfrm>
      </p:grpSpPr>
      <p:sp>
        <p:nvSpPr>
          <p:cNvPr id="439" name="Google Shape;439;g6cac994600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6cac994600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4" name="Shape 444"/>
        <p:cNvGrpSpPr/>
        <p:nvPr/>
      </p:nvGrpSpPr>
      <p:grpSpPr>
        <a:xfrm>
          <a:off x="0" y="0"/>
          <a:ext cx="0" cy="0"/>
          <a:chOff x="0" y="0"/>
          <a:chExt cx="0" cy="0"/>
        </a:xfrm>
      </p:grpSpPr>
      <p:sp>
        <p:nvSpPr>
          <p:cNvPr id="445" name="Google Shape;445;g6ca0254484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6ca0254484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prediction from model trained on 2013-2014 data only</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0" name="Shape 450"/>
        <p:cNvGrpSpPr/>
        <p:nvPr/>
      </p:nvGrpSpPr>
      <p:grpSpPr>
        <a:xfrm>
          <a:off x="0" y="0"/>
          <a:ext cx="0" cy="0"/>
          <a:chOff x="0" y="0"/>
          <a:chExt cx="0" cy="0"/>
        </a:xfrm>
      </p:grpSpPr>
      <p:sp>
        <p:nvSpPr>
          <p:cNvPr id="451" name="Google Shape;451;g6ca0254484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6ca0254484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a:p>
            <a:pPr indent="0" lvl="0" marL="0" rtl="0" algn="l">
              <a:spcBef>
                <a:spcPts val="0"/>
              </a:spcBef>
              <a:spcAft>
                <a:spcPts val="0"/>
              </a:spcAft>
              <a:buNone/>
            </a:pPr>
            <a:r>
              <a:rPr lang="en"/>
              <a:t>*Using prediction from model trained on all years of data</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6" name="Shape 456"/>
        <p:cNvGrpSpPr/>
        <p:nvPr/>
      </p:nvGrpSpPr>
      <p:grpSpPr>
        <a:xfrm>
          <a:off x="0" y="0"/>
          <a:ext cx="0" cy="0"/>
          <a:chOff x="0" y="0"/>
          <a:chExt cx="0" cy="0"/>
        </a:xfrm>
      </p:grpSpPr>
      <p:sp>
        <p:nvSpPr>
          <p:cNvPr id="457" name="Google Shape;457;g6ca0254484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6ca0254484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1" name="Shape 471"/>
        <p:cNvGrpSpPr/>
        <p:nvPr/>
      </p:nvGrpSpPr>
      <p:grpSpPr>
        <a:xfrm>
          <a:off x="0" y="0"/>
          <a:ext cx="0" cy="0"/>
          <a:chOff x="0" y="0"/>
          <a:chExt cx="0" cy="0"/>
        </a:xfrm>
      </p:grpSpPr>
      <p:sp>
        <p:nvSpPr>
          <p:cNvPr id="472" name="Google Shape;472;g6ca025448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6ca025448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sz="900">
              <a:solidFill>
                <a:srgbClr val="1D1C1D"/>
              </a:solidFill>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8" name="Shape 478"/>
        <p:cNvGrpSpPr/>
        <p:nvPr/>
      </p:nvGrpSpPr>
      <p:grpSpPr>
        <a:xfrm>
          <a:off x="0" y="0"/>
          <a:ext cx="0" cy="0"/>
          <a:chOff x="0" y="0"/>
          <a:chExt cx="0" cy="0"/>
        </a:xfrm>
      </p:grpSpPr>
      <p:sp>
        <p:nvSpPr>
          <p:cNvPr id="479" name="Google Shape;479;g6ca0254484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6ca0254484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Statista:</a:t>
            </a:r>
            <a:endParaRPr/>
          </a:p>
          <a:p>
            <a:pPr indent="0" lvl="0" marL="0" rtl="0" algn="l">
              <a:lnSpc>
                <a:spcPct val="150000"/>
              </a:lnSpc>
              <a:spcBef>
                <a:spcPts val="0"/>
              </a:spcBef>
              <a:spcAft>
                <a:spcPts val="0"/>
              </a:spcAft>
              <a:buNone/>
            </a:pPr>
            <a:r>
              <a:rPr lang="en" sz="900">
                <a:solidFill>
                  <a:schemeClr val="dk1"/>
                </a:solidFill>
                <a:latin typeface="Comfortaa"/>
                <a:ea typeface="Comfortaa"/>
                <a:cs typeface="Comfortaa"/>
                <a:sym typeface="Comfortaa"/>
              </a:rPr>
              <a:t>Gross domestic product (GDP) of the United States from 1990 to 2018 (in billion current U.S. dollars )</a:t>
            </a:r>
            <a:endParaRPr/>
          </a:p>
          <a:p>
            <a:pPr indent="0" lvl="0" marL="0" rtl="0" algn="l">
              <a:spcBef>
                <a:spcPts val="0"/>
              </a:spcBef>
              <a:spcAft>
                <a:spcPts val="0"/>
              </a:spcAft>
              <a:buNone/>
            </a:pPr>
            <a:r>
              <a:rPr lang="en"/>
              <a:t>https://www-statista-com.proxy.library.nyu.edu/statistics/188105/annual-gdp-of-the-united-states-since-1990/</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6c67a1b9a3_2_22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AJ</a:t>
            </a:r>
            <a:endParaRPr/>
          </a:p>
        </p:txBody>
      </p:sp>
      <p:sp>
        <p:nvSpPr>
          <p:cNvPr id="197" name="Google Shape;197;g6c67a1b9a3_2_2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7" name="Shape 487"/>
        <p:cNvGrpSpPr/>
        <p:nvPr/>
      </p:nvGrpSpPr>
      <p:grpSpPr>
        <a:xfrm>
          <a:off x="0" y="0"/>
          <a:ext cx="0" cy="0"/>
          <a:chOff x="0" y="0"/>
          <a:chExt cx="0" cy="0"/>
        </a:xfrm>
      </p:grpSpPr>
      <p:sp>
        <p:nvSpPr>
          <p:cNvPr id="488" name="Google Shape;488;g6ca0254484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6ca0254484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*Using prediction from model trained on all years of data + GDP data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4" name="Shape 494"/>
        <p:cNvGrpSpPr/>
        <p:nvPr/>
      </p:nvGrpSpPr>
      <p:grpSpPr>
        <a:xfrm>
          <a:off x="0" y="0"/>
          <a:ext cx="0" cy="0"/>
          <a:chOff x="0" y="0"/>
          <a:chExt cx="0" cy="0"/>
        </a:xfrm>
      </p:grpSpPr>
      <p:sp>
        <p:nvSpPr>
          <p:cNvPr id="495" name="Google Shape;495;g6ca0254484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6ca0254484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*Using prediction from model trained on all years of data + GDP data</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0" name="Shape 500"/>
        <p:cNvGrpSpPr/>
        <p:nvPr/>
      </p:nvGrpSpPr>
      <p:grpSpPr>
        <a:xfrm>
          <a:off x="0" y="0"/>
          <a:ext cx="0" cy="0"/>
          <a:chOff x="0" y="0"/>
          <a:chExt cx="0" cy="0"/>
        </a:xfrm>
      </p:grpSpPr>
      <p:sp>
        <p:nvSpPr>
          <p:cNvPr id="501" name="Google Shape;501;g6c67a1b9a3_2_214: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AJ</a:t>
            </a:r>
            <a:endParaRPr/>
          </a:p>
        </p:txBody>
      </p:sp>
      <p:sp>
        <p:nvSpPr>
          <p:cNvPr id="502" name="Google Shape;502;g6c67a1b9a3_2_2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0" name="Shape 510"/>
        <p:cNvGrpSpPr/>
        <p:nvPr/>
      </p:nvGrpSpPr>
      <p:grpSpPr>
        <a:xfrm>
          <a:off x="0" y="0"/>
          <a:ext cx="0" cy="0"/>
          <a:chOff x="0" y="0"/>
          <a:chExt cx="0" cy="0"/>
        </a:xfrm>
      </p:grpSpPr>
      <p:sp>
        <p:nvSpPr>
          <p:cNvPr id="511" name="Google Shape;511;g6c67a1b9a3_2_44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AJ</a:t>
            </a:r>
            <a:endParaRPr/>
          </a:p>
        </p:txBody>
      </p:sp>
      <p:sp>
        <p:nvSpPr>
          <p:cNvPr id="512" name="Google Shape;512;g6c67a1b9a3_2_4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9" name="Shape 519"/>
        <p:cNvGrpSpPr/>
        <p:nvPr/>
      </p:nvGrpSpPr>
      <p:grpSpPr>
        <a:xfrm>
          <a:off x="0" y="0"/>
          <a:ext cx="0" cy="0"/>
          <a:chOff x="0" y="0"/>
          <a:chExt cx="0" cy="0"/>
        </a:xfrm>
      </p:grpSpPr>
      <p:sp>
        <p:nvSpPr>
          <p:cNvPr id="520" name="Google Shape;520;g6c67a1b9a3_2_72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g6c67a1b9a3_2_7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6c67a1b9a3_2_194: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AJ</a:t>
            </a:r>
            <a:endParaRPr/>
          </a:p>
          <a:p>
            <a:pPr indent="0" lvl="0" marL="0" rtl="0" algn="l">
              <a:spcBef>
                <a:spcPts val="0"/>
              </a:spcBef>
              <a:spcAft>
                <a:spcPts val="0"/>
              </a:spcAft>
              <a:buNone/>
            </a:pPr>
            <a:r>
              <a:rPr lang="en"/>
              <a:t>Discuss One Yr. vs.Full 22-yr data</a:t>
            </a:r>
            <a:endParaRPr/>
          </a:p>
        </p:txBody>
      </p:sp>
      <p:sp>
        <p:nvSpPr>
          <p:cNvPr id="219" name="Google Shape;219;g6c67a1b9a3_2_1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6c67a1b9a3_2_17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AJ</a:t>
            </a:r>
            <a:endParaRPr/>
          </a:p>
        </p:txBody>
      </p:sp>
      <p:sp>
        <p:nvSpPr>
          <p:cNvPr id="236" name="Google Shape;236;g6c67a1b9a3_2_1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6c67a1b9a3_2_542: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AJ</a:t>
            </a:r>
            <a:endParaRPr/>
          </a:p>
        </p:txBody>
      </p:sp>
      <p:sp>
        <p:nvSpPr>
          <p:cNvPr id="245" name="Google Shape;245;g6c67a1b9a3_2_5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6cac99460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6cac99460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 (whole Data Exploration section)</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Converting Privacy Suppressed to NaN</a:t>
            </a:r>
            <a:endParaRPr/>
          </a:p>
          <a:p>
            <a:pPr indent="-298450" lvl="0" marL="457200" rtl="0" algn="l">
              <a:spcBef>
                <a:spcPts val="0"/>
              </a:spcBef>
              <a:spcAft>
                <a:spcPts val="0"/>
              </a:spcAft>
              <a:buSzPts val="1100"/>
              <a:buChar char="●"/>
            </a:pPr>
            <a:r>
              <a:rPr lang="en"/>
              <a:t>Dropping NaN values or columns with &gt;5% NaN values</a:t>
            </a:r>
            <a:endParaRPr/>
          </a:p>
          <a:p>
            <a:pPr indent="-298450" lvl="0" marL="457200" rtl="0" algn="l">
              <a:spcBef>
                <a:spcPts val="0"/>
              </a:spcBef>
              <a:spcAft>
                <a:spcPts val="0"/>
              </a:spcAft>
              <a:buSzPts val="1100"/>
              <a:buChar char="●"/>
            </a:pPr>
            <a:r>
              <a:rPr lang="en"/>
              <a:t>Created library to perform these basic operations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6ca0254484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6ca0254484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 </a:t>
            </a:r>
            <a:endParaRPr/>
          </a:p>
          <a:p>
            <a:pPr indent="0" lvl="0" marL="0" rtl="0" algn="l">
              <a:spcBef>
                <a:spcPts val="0"/>
              </a:spcBef>
              <a:spcAft>
                <a:spcPts val="0"/>
              </a:spcAft>
              <a:buNone/>
            </a:pPr>
            <a:r>
              <a:rPr lang="en"/>
              <a:t>D-T-I for all schools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6ca0254484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6ca0254484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Talk about the mean</a:t>
            </a:r>
            <a:endParaRPr/>
          </a:p>
          <a:p>
            <a:pPr indent="0" lvl="0" marL="0" rtl="0" algn="l">
              <a:spcBef>
                <a:spcPts val="0"/>
              </a:spcBef>
              <a:spcAft>
                <a:spcPts val="0"/>
              </a:spcAft>
              <a:buNone/>
            </a:pPr>
            <a:r>
              <a:rPr lang="en"/>
              <a:t>D-T-I for all schools broken out by region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Slide">
  <p:cSld name="1_Title Slide">
    <p:spTree>
      <p:nvGrpSpPr>
        <p:cNvPr id="74" name="Shape 74"/>
        <p:cNvGrpSpPr/>
        <p:nvPr/>
      </p:nvGrpSpPr>
      <p:grpSpPr>
        <a:xfrm>
          <a:off x="0" y="0"/>
          <a:ext cx="0" cy="0"/>
          <a:chOff x="0" y="0"/>
          <a:chExt cx="0" cy="0"/>
        </a:xfrm>
      </p:grpSpPr>
      <p:sp>
        <p:nvSpPr>
          <p:cNvPr id="75" name="Google Shape;75;p14"/>
          <p:cNvSpPr/>
          <p:nvPr>
            <p:ph idx="2" type="pic"/>
          </p:nvPr>
        </p:nvSpPr>
        <p:spPr>
          <a:xfrm>
            <a:off x="-602" y="2"/>
            <a:ext cx="9144603" cy="466006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76" name="Google Shape;76;p14"/>
          <p:cNvSpPr txBox="1"/>
          <p:nvPr>
            <p:ph type="title"/>
          </p:nvPr>
        </p:nvSpPr>
        <p:spPr>
          <a:xfrm>
            <a:off x="2319125" y="2999231"/>
            <a:ext cx="4505148" cy="606266"/>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lt2"/>
              </a:buClr>
              <a:buSzPts val="4950"/>
              <a:buFont typeface="Lato Black"/>
              <a:buNone/>
              <a:defRPr sz="495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4"/>
          <p:cNvSpPr txBox="1"/>
          <p:nvPr>
            <p:ph idx="1" type="body"/>
          </p:nvPr>
        </p:nvSpPr>
        <p:spPr>
          <a:xfrm>
            <a:off x="2318374" y="3495675"/>
            <a:ext cx="4506062" cy="24422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lt2"/>
              </a:buClr>
              <a:buSzPts val="1200"/>
              <a:buNone/>
              <a:defRPr sz="1200">
                <a:solidFill>
                  <a:schemeClr val="lt2"/>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5"/>
                                        </p:tgtEl>
                                        <p:attrNameLst>
                                          <p:attrName>style.visibility</p:attrName>
                                        </p:attrNameLst>
                                      </p:cBhvr>
                                      <p:to>
                                        <p:strVal val="visible"/>
                                      </p:to>
                                    </p:set>
                                    <p:animEffect filter="fade" transition="in">
                                      <p:cBhvr>
                                        <p:cTn dur="500"/>
                                        <p:tgtEl>
                                          <p:spTgt spid="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Title Slide">
  <p:cSld name="2_Title Slide">
    <p:spTree>
      <p:nvGrpSpPr>
        <p:cNvPr id="78" name="Shape 78"/>
        <p:cNvGrpSpPr/>
        <p:nvPr/>
      </p:nvGrpSpPr>
      <p:grpSpPr>
        <a:xfrm>
          <a:off x="0" y="0"/>
          <a:ext cx="0" cy="0"/>
          <a:chOff x="0" y="0"/>
          <a:chExt cx="0" cy="0"/>
        </a:xfrm>
      </p:grpSpPr>
      <p:sp>
        <p:nvSpPr>
          <p:cNvPr id="79" name="Google Shape;79;p15"/>
          <p:cNvSpPr/>
          <p:nvPr>
            <p:ph idx="2" type="pic"/>
          </p:nvPr>
        </p:nvSpPr>
        <p:spPr>
          <a:xfrm>
            <a:off x="-602" y="2"/>
            <a:ext cx="9144603" cy="466006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80" name="Google Shape;80;p15"/>
          <p:cNvSpPr txBox="1"/>
          <p:nvPr>
            <p:ph type="title"/>
          </p:nvPr>
        </p:nvSpPr>
        <p:spPr>
          <a:xfrm>
            <a:off x="2185988" y="1792224"/>
            <a:ext cx="4772025" cy="1075620"/>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lt2"/>
              </a:buClr>
              <a:buSzPts val="3000"/>
              <a:buFont typeface="Lato Black"/>
              <a:buNone/>
              <a:defRPr sz="30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500"/>
                                        <p:tgtEl>
                                          <p:spTgt spid="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Title Slide">
  <p:cSld name="3_Title Slide">
    <p:spTree>
      <p:nvGrpSpPr>
        <p:cNvPr id="81" name="Shape 81"/>
        <p:cNvGrpSpPr/>
        <p:nvPr/>
      </p:nvGrpSpPr>
      <p:grpSpPr>
        <a:xfrm>
          <a:off x="0" y="0"/>
          <a:ext cx="0" cy="0"/>
          <a:chOff x="0" y="0"/>
          <a:chExt cx="0" cy="0"/>
        </a:xfrm>
      </p:grpSpPr>
      <p:sp>
        <p:nvSpPr>
          <p:cNvPr id="82" name="Google Shape;82;p16"/>
          <p:cNvSpPr/>
          <p:nvPr>
            <p:ph idx="2" type="pic"/>
          </p:nvPr>
        </p:nvSpPr>
        <p:spPr>
          <a:xfrm>
            <a:off x="-602" y="2"/>
            <a:ext cx="4572603" cy="466006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83" name="Google Shape;83;p16"/>
          <p:cNvSpPr txBox="1"/>
          <p:nvPr>
            <p:ph type="title"/>
          </p:nvPr>
        </p:nvSpPr>
        <p:spPr>
          <a:xfrm>
            <a:off x="596052" y="1508308"/>
            <a:ext cx="3379295" cy="821729"/>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lt2"/>
              </a:buClr>
              <a:buSzPts val="3000"/>
              <a:buFont typeface="Lato Black"/>
              <a:buNone/>
              <a:defRPr sz="30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82"/>
                                        </p:tgtEl>
                                        <p:attrNameLst>
                                          <p:attrName>style.visibility</p:attrName>
                                        </p:attrNameLst>
                                      </p:cBhvr>
                                      <p:to>
                                        <p:strVal val="visible"/>
                                      </p:to>
                                    </p:set>
                                    <p:anim calcmode="lin" valueType="num">
                                      <p:cBhvr additive="base">
                                        <p:cTn dur="1000"/>
                                        <p:tgtEl>
                                          <p:spTgt spid="8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Title Slide">
  <p:cSld name="4_Title Slide">
    <p:spTree>
      <p:nvGrpSpPr>
        <p:cNvPr id="84" name="Shape 84"/>
        <p:cNvGrpSpPr/>
        <p:nvPr/>
      </p:nvGrpSpPr>
      <p:grpSpPr>
        <a:xfrm>
          <a:off x="0" y="0"/>
          <a:ext cx="0" cy="0"/>
          <a:chOff x="0" y="0"/>
          <a:chExt cx="0" cy="0"/>
        </a:xfrm>
      </p:grpSpPr>
      <p:sp>
        <p:nvSpPr>
          <p:cNvPr id="85" name="Google Shape;85;p17"/>
          <p:cNvSpPr/>
          <p:nvPr>
            <p:ph idx="2" type="pic"/>
          </p:nvPr>
        </p:nvSpPr>
        <p:spPr>
          <a:xfrm>
            <a:off x="932085" y="1848749"/>
            <a:ext cx="2112867" cy="1655495"/>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86" name="Google Shape;86;p17"/>
          <p:cNvSpPr txBox="1"/>
          <p:nvPr>
            <p:ph type="title"/>
          </p:nvPr>
        </p:nvSpPr>
        <p:spPr>
          <a:xfrm>
            <a:off x="1197429" y="459137"/>
            <a:ext cx="6749144" cy="542349"/>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1000"/>
                                        <p:tgtEl>
                                          <p:spTgt spid="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Title Slide">
  <p:cSld name="5_Title Slide">
    <p:spTree>
      <p:nvGrpSpPr>
        <p:cNvPr id="87" name="Shape 87"/>
        <p:cNvGrpSpPr/>
        <p:nvPr/>
      </p:nvGrpSpPr>
      <p:grpSpPr>
        <a:xfrm>
          <a:off x="0" y="0"/>
          <a:ext cx="0" cy="0"/>
          <a:chOff x="0" y="0"/>
          <a:chExt cx="0" cy="0"/>
        </a:xfrm>
      </p:grpSpPr>
      <p:sp>
        <p:nvSpPr>
          <p:cNvPr id="88" name="Google Shape;88;p18"/>
          <p:cNvSpPr/>
          <p:nvPr>
            <p:ph idx="2" type="pic"/>
          </p:nvPr>
        </p:nvSpPr>
        <p:spPr>
          <a:xfrm>
            <a:off x="-602" y="2"/>
            <a:ext cx="9144603" cy="466006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89" name="Google Shape;89;p18"/>
          <p:cNvSpPr txBox="1"/>
          <p:nvPr>
            <p:ph type="title"/>
          </p:nvPr>
        </p:nvSpPr>
        <p:spPr>
          <a:xfrm>
            <a:off x="769117" y="1773936"/>
            <a:ext cx="3802583" cy="1112196"/>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2"/>
              </a:buClr>
              <a:buSzPts val="3000"/>
              <a:buFont typeface="Lato Black"/>
              <a:buNone/>
              <a:defRPr sz="30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500"/>
                                        <p:tgtEl>
                                          <p:spTgt spid="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6_Title Slide">
  <p:cSld name="6_Title Slide">
    <p:spTree>
      <p:nvGrpSpPr>
        <p:cNvPr id="90" name="Shape 90"/>
        <p:cNvGrpSpPr/>
        <p:nvPr/>
      </p:nvGrpSpPr>
      <p:grpSpPr>
        <a:xfrm>
          <a:off x="0" y="0"/>
          <a:ext cx="0" cy="0"/>
          <a:chOff x="0" y="0"/>
          <a:chExt cx="0" cy="0"/>
        </a:xfrm>
      </p:grpSpPr>
      <p:sp>
        <p:nvSpPr>
          <p:cNvPr id="91" name="Google Shape;91;p19"/>
          <p:cNvSpPr/>
          <p:nvPr>
            <p:ph idx="2" type="pic"/>
          </p:nvPr>
        </p:nvSpPr>
        <p:spPr>
          <a:xfrm>
            <a:off x="5168657" y="1"/>
            <a:ext cx="3379295" cy="4157662"/>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92" name="Google Shape;92;p19"/>
          <p:cNvSpPr txBox="1"/>
          <p:nvPr>
            <p:ph type="title"/>
          </p:nvPr>
        </p:nvSpPr>
        <p:spPr>
          <a:xfrm>
            <a:off x="596052" y="1252728"/>
            <a:ext cx="4075961" cy="71657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91"/>
                                        </p:tgtEl>
                                        <p:attrNameLst>
                                          <p:attrName>style.visibility</p:attrName>
                                        </p:attrNameLst>
                                      </p:cBhvr>
                                      <p:to>
                                        <p:strVal val="visible"/>
                                      </p:to>
                                    </p:set>
                                    <p:anim calcmode="lin" valueType="num">
                                      <p:cBhvr additive="base">
                                        <p:cTn dur="1000"/>
                                        <p:tgtEl>
                                          <p:spTgt spid="9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7_Title Slide">
  <p:cSld name="7_Title Slide">
    <p:spTree>
      <p:nvGrpSpPr>
        <p:cNvPr id="93" name="Shape 93"/>
        <p:cNvGrpSpPr/>
        <p:nvPr/>
      </p:nvGrpSpPr>
      <p:grpSpPr>
        <a:xfrm>
          <a:off x="0" y="0"/>
          <a:ext cx="0" cy="0"/>
          <a:chOff x="0" y="0"/>
          <a:chExt cx="0" cy="0"/>
        </a:xfrm>
      </p:grpSpPr>
      <p:sp>
        <p:nvSpPr>
          <p:cNvPr id="94" name="Google Shape;94;p20"/>
          <p:cNvSpPr/>
          <p:nvPr>
            <p:ph idx="2" type="pic"/>
          </p:nvPr>
        </p:nvSpPr>
        <p:spPr>
          <a:xfrm>
            <a:off x="628650" y="1784132"/>
            <a:ext cx="4157662" cy="2875936"/>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95" name="Google Shape;95;p20"/>
          <p:cNvSpPr txBox="1"/>
          <p:nvPr>
            <p:ph type="title"/>
          </p:nvPr>
        </p:nvSpPr>
        <p:spPr>
          <a:xfrm>
            <a:off x="5386388" y="1225748"/>
            <a:ext cx="3243263" cy="111676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500"/>
                                        <p:tgtEl>
                                          <p:spTgt spid="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8_Title Slide">
  <p:cSld name="8_Title Slide">
    <p:spTree>
      <p:nvGrpSpPr>
        <p:cNvPr id="96" name="Shape 96"/>
        <p:cNvGrpSpPr/>
        <p:nvPr/>
      </p:nvGrpSpPr>
      <p:grpSpPr>
        <a:xfrm>
          <a:off x="0" y="0"/>
          <a:ext cx="0" cy="0"/>
          <a:chOff x="0" y="0"/>
          <a:chExt cx="0" cy="0"/>
        </a:xfrm>
      </p:grpSpPr>
      <p:sp>
        <p:nvSpPr>
          <p:cNvPr id="97" name="Google Shape;97;p21"/>
          <p:cNvSpPr/>
          <p:nvPr>
            <p:ph idx="2" type="pic"/>
          </p:nvPr>
        </p:nvSpPr>
        <p:spPr>
          <a:xfrm>
            <a:off x="0" y="457199"/>
            <a:ext cx="3200400" cy="3743327"/>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98" name="Google Shape;98;p21"/>
          <p:cNvSpPr txBox="1"/>
          <p:nvPr>
            <p:ph type="title"/>
          </p:nvPr>
        </p:nvSpPr>
        <p:spPr>
          <a:xfrm>
            <a:off x="3729038" y="942974"/>
            <a:ext cx="4786313" cy="74114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21"/>
          <p:cNvSpPr/>
          <p:nvPr>
            <p:ph idx="3" type="pic"/>
          </p:nvPr>
        </p:nvSpPr>
        <p:spPr>
          <a:xfrm>
            <a:off x="6600826" y="1914526"/>
            <a:ext cx="2543175" cy="228600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97"/>
                                        </p:tgtEl>
                                        <p:attrNameLst>
                                          <p:attrName>style.visibility</p:attrName>
                                        </p:attrNameLst>
                                      </p:cBhvr>
                                      <p:to>
                                        <p:strVal val="visible"/>
                                      </p:to>
                                    </p:set>
                                    <p:anim calcmode="lin" valueType="num">
                                      <p:cBhvr additive="base">
                                        <p:cTn dur="1000"/>
                                        <p:tgtEl>
                                          <p:spTgt spid="9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9"/>
                                        </p:tgtEl>
                                        <p:attrNameLst>
                                          <p:attrName>style.visibility</p:attrName>
                                        </p:attrNameLst>
                                      </p:cBhvr>
                                      <p:to>
                                        <p:strVal val="visible"/>
                                      </p:to>
                                    </p:set>
                                    <p:anim calcmode="lin" valueType="num">
                                      <p:cBhvr additive="base">
                                        <p:cTn dur="1000"/>
                                        <p:tgtEl>
                                          <p:spTgt spid="9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9_Title Slide">
  <p:cSld name="9_Title Slide">
    <p:spTree>
      <p:nvGrpSpPr>
        <p:cNvPr id="100" name="Shape 100"/>
        <p:cNvGrpSpPr/>
        <p:nvPr/>
      </p:nvGrpSpPr>
      <p:grpSpPr>
        <a:xfrm>
          <a:off x="0" y="0"/>
          <a:ext cx="0" cy="0"/>
          <a:chOff x="0" y="0"/>
          <a:chExt cx="0" cy="0"/>
        </a:xfrm>
      </p:grpSpPr>
      <p:sp>
        <p:nvSpPr>
          <p:cNvPr id="101" name="Google Shape;101;p22"/>
          <p:cNvSpPr/>
          <p:nvPr>
            <p:ph idx="2" type="pic"/>
          </p:nvPr>
        </p:nvSpPr>
        <p:spPr>
          <a:xfrm>
            <a:off x="4729162" y="-1"/>
            <a:ext cx="4414838" cy="3243263"/>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02" name="Google Shape;102;p22"/>
          <p:cNvSpPr txBox="1"/>
          <p:nvPr>
            <p:ph type="title"/>
          </p:nvPr>
        </p:nvSpPr>
        <p:spPr>
          <a:xfrm>
            <a:off x="585787" y="1088136"/>
            <a:ext cx="3500438" cy="79079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3" name="Google Shape;103;p22"/>
          <p:cNvSpPr/>
          <p:nvPr>
            <p:ph idx="3" type="pic"/>
          </p:nvPr>
        </p:nvSpPr>
        <p:spPr>
          <a:xfrm>
            <a:off x="3657601" y="2157413"/>
            <a:ext cx="2143125" cy="2502656"/>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01"/>
                                        </p:tgtEl>
                                        <p:attrNameLst>
                                          <p:attrName>style.visibility</p:attrName>
                                        </p:attrNameLst>
                                      </p:cBhvr>
                                      <p:to>
                                        <p:strVal val="visible"/>
                                      </p:to>
                                    </p:set>
                                    <p:anim calcmode="lin" valueType="num">
                                      <p:cBhvr additive="base">
                                        <p:cTn dur="1000"/>
                                        <p:tgtEl>
                                          <p:spTgt spid="101"/>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250"/>
                                  </p:stCondLst>
                                  <p:childTnLst>
                                    <p:set>
                                      <p:cBhvr>
                                        <p:cTn dur="1" fill="hold">
                                          <p:stCondLst>
                                            <p:cond delay="0"/>
                                          </p:stCondLst>
                                        </p:cTn>
                                        <p:tgtEl>
                                          <p:spTgt spid="103"/>
                                        </p:tgtEl>
                                        <p:attrNameLst>
                                          <p:attrName>style.visibility</p:attrName>
                                        </p:attrNameLst>
                                      </p:cBhvr>
                                      <p:to>
                                        <p:strVal val="visible"/>
                                      </p:to>
                                    </p:set>
                                    <p:animEffect filter="fade" transition="in">
                                      <p:cBhvr>
                                        <p:cTn dur="500"/>
                                        <p:tgtEl>
                                          <p:spTgt spid="1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0_Title Slide">
  <p:cSld name="10_Title Slide">
    <p:spTree>
      <p:nvGrpSpPr>
        <p:cNvPr id="104" name="Shape 104"/>
        <p:cNvGrpSpPr/>
        <p:nvPr/>
      </p:nvGrpSpPr>
      <p:grpSpPr>
        <a:xfrm>
          <a:off x="0" y="0"/>
          <a:ext cx="0" cy="0"/>
          <a:chOff x="0" y="0"/>
          <a:chExt cx="0" cy="0"/>
        </a:xfrm>
      </p:grpSpPr>
      <p:sp>
        <p:nvSpPr>
          <p:cNvPr id="105" name="Google Shape;105;p23"/>
          <p:cNvSpPr txBox="1"/>
          <p:nvPr>
            <p:ph type="title"/>
          </p:nvPr>
        </p:nvSpPr>
        <p:spPr>
          <a:xfrm>
            <a:off x="1197429" y="459137"/>
            <a:ext cx="6749144" cy="542349"/>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1_Title Slide">
  <p:cSld name="11_Title Slide">
    <p:spTree>
      <p:nvGrpSpPr>
        <p:cNvPr id="106" name="Shape 106"/>
        <p:cNvGrpSpPr/>
        <p:nvPr/>
      </p:nvGrpSpPr>
      <p:grpSpPr>
        <a:xfrm>
          <a:off x="0" y="0"/>
          <a:ext cx="0" cy="0"/>
          <a:chOff x="0" y="0"/>
          <a:chExt cx="0" cy="0"/>
        </a:xfrm>
      </p:grpSpPr>
      <p:sp>
        <p:nvSpPr>
          <p:cNvPr id="107" name="Google Shape;107;p24"/>
          <p:cNvSpPr txBox="1"/>
          <p:nvPr>
            <p:ph type="title"/>
          </p:nvPr>
        </p:nvSpPr>
        <p:spPr>
          <a:xfrm>
            <a:off x="1197429" y="459137"/>
            <a:ext cx="6749144" cy="542349"/>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24"/>
          <p:cNvSpPr/>
          <p:nvPr>
            <p:ph idx="2" type="pic"/>
          </p:nvPr>
        </p:nvSpPr>
        <p:spPr>
          <a:xfrm>
            <a:off x="1498964" y="1564868"/>
            <a:ext cx="1324748" cy="893088"/>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09" name="Google Shape;109;p24"/>
          <p:cNvSpPr/>
          <p:nvPr>
            <p:ph idx="3" type="pic"/>
          </p:nvPr>
        </p:nvSpPr>
        <p:spPr>
          <a:xfrm>
            <a:off x="3885242" y="2822897"/>
            <a:ext cx="1324748" cy="893088"/>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10" name="Google Shape;110;p24"/>
          <p:cNvSpPr/>
          <p:nvPr>
            <p:ph idx="4" type="pic"/>
          </p:nvPr>
        </p:nvSpPr>
        <p:spPr>
          <a:xfrm>
            <a:off x="6320289" y="1564868"/>
            <a:ext cx="1324747" cy="893088"/>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par>
                                <p:cTn fill="hold" nodeType="withEffect" presetClass="entr" presetID="10" presetSubtype="0">
                                  <p:stCondLst>
                                    <p:cond delay="50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par>
                                <p:cTn fill="hold" nodeType="withEffect" presetClass="entr" presetID="10" presetSubtype="0">
                                  <p:stCondLst>
                                    <p:cond delay="750"/>
                                  </p:stCondLst>
                                  <p:childTnLst>
                                    <p:set>
                                      <p:cBhvr>
                                        <p:cTn dur="1" fill="hold">
                                          <p:stCondLst>
                                            <p:cond delay="0"/>
                                          </p:stCondLst>
                                        </p:cTn>
                                        <p:tgtEl>
                                          <p:spTgt spid="110"/>
                                        </p:tgtEl>
                                        <p:attrNameLst>
                                          <p:attrName>style.visibility</p:attrName>
                                        </p:attrNameLst>
                                      </p:cBhvr>
                                      <p:to>
                                        <p:strVal val="visible"/>
                                      </p:to>
                                    </p:set>
                                    <p:animEffect filter="fade" transition="in">
                                      <p:cBhvr>
                                        <p:cTn dur="1000"/>
                                        <p:tgtEl>
                                          <p:spTgt spid="1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2_Title Slide">
  <p:cSld name="12_Title Slide">
    <p:spTree>
      <p:nvGrpSpPr>
        <p:cNvPr id="111" name="Shape 111"/>
        <p:cNvGrpSpPr/>
        <p:nvPr/>
      </p:nvGrpSpPr>
      <p:grpSpPr>
        <a:xfrm>
          <a:off x="0" y="0"/>
          <a:ext cx="0" cy="0"/>
          <a:chOff x="0" y="0"/>
          <a:chExt cx="0" cy="0"/>
        </a:xfrm>
      </p:grpSpPr>
      <p:sp>
        <p:nvSpPr>
          <p:cNvPr id="112" name="Google Shape;112;p25"/>
          <p:cNvSpPr/>
          <p:nvPr>
            <p:ph idx="2" type="pic"/>
          </p:nvPr>
        </p:nvSpPr>
        <p:spPr>
          <a:xfrm>
            <a:off x="1465939" y="2812749"/>
            <a:ext cx="1324748" cy="899237"/>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13" name="Google Shape;113;p25"/>
          <p:cNvSpPr/>
          <p:nvPr>
            <p:ph idx="3" type="pic"/>
          </p:nvPr>
        </p:nvSpPr>
        <p:spPr>
          <a:xfrm>
            <a:off x="3909626" y="1542249"/>
            <a:ext cx="1324748" cy="89308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14" name="Google Shape;114;p25"/>
          <p:cNvSpPr/>
          <p:nvPr>
            <p:ph idx="4" type="pic"/>
          </p:nvPr>
        </p:nvSpPr>
        <p:spPr>
          <a:xfrm>
            <a:off x="6362392" y="2846329"/>
            <a:ext cx="1324748" cy="893088"/>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3_Title Slide">
  <p:cSld name="13_Title Slide">
    <p:spTree>
      <p:nvGrpSpPr>
        <p:cNvPr id="115" name="Shape 115"/>
        <p:cNvGrpSpPr/>
        <p:nvPr/>
      </p:nvGrpSpPr>
      <p:grpSpPr>
        <a:xfrm>
          <a:off x="0" y="0"/>
          <a:ext cx="0" cy="0"/>
          <a:chOff x="0" y="0"/>
          <a:chExt cx="0" cy="0"/>
        </a:xfrm>
      </p:grpSpPr>
      <p:sp>
        <p:nvSpPr>
          <p:cNvPr id="116" name="Google Shape;116;p26"/>
          <p:cNvSpPr/>
          <p:nvPr>
            <p:ph idx="2" type="pic"/>
          </p:nvPr>
        </p:nvSpPr>
        <p:spPr>
          <a:xfrm>
            <a:off x="-602" y="2"/>
            <a:ext cx="9144603" cy="466006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17" name="Google Shape;117;p26"/>
          <p:cNvSpPr txBox="1"/>
          <p:nvPr>
            <p:ph type="title"/>
          </p:nvPr>
        </p:nvSpPr>
        <p:spPr>
          <a:xfrm>
            <a:off x="4571699" y="1785257"/>
            <a:ext cx="3802583" cy="1089553"/>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2"/>
              </a:buClr>
              <a:buSzPts val="3000"/>
              <a:buFont typeface="Lato Black"/>
              <a:buNone/>
              <a:defRPr sz="30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500"/>
                                        <p:tgtEl>
                                          <p:spTgt spid="1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4_Title Slide">
  <p:cSld name="14_Title Slide">
    <p:spTree>
      <p:nvGrpSpPr>
        <p:cNvPr id="118" name="Shape 118"/>
        <p:cNvGrpSpPr/>
        <p:nvPr/>
      </p:nvGrpSpPr>
      <p:grpSpPr>
        <a:xfrm>
          <a:off x="0" y="0"/>
          <a:ext cx="0" cy="0"/>
          <a:chOff x="0" y="0"/>
          <a:chExt cx="0" cy="0"/>
        </a:xfrm>
      </p:grpSpPr>
      <p:sp>
        <p:nvSpPr>
          <p:cNvPr id="119" name="Google Shape;119;p27"/>
          <p:cNvSpPr txBox="1"/>
          <p:nvPr>
            <p:ph type="title"/>
          </p:nvPr>
        </p:nvSpPr>
        <p:spPr>
          <a:xfrm>
            <a:off x="585787" y="751115"/>
            <a:ext cx="3500438" cy="752815"/>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0" name="Google Shape;120;p27"/>
          <p:cNvSpPr/>
          <p:nvPr>
            <p:ph idx="2" type="pic"/>
          </p:nvPr>
        </p:nvSpPr>
        <p:spPr>
          <a:xfrm>
            <a:off x="585787" y="1943101"/>
            <a:ext cx="2580890" cy="228510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21" name="Google Shape;121;p27"/>
          <p:cNvSpPr/>
          <p:nvPr>
            <p:ph idx="3" type="pic"/>
          </p:nvPr>
        </p:nvSpPr>
        <p:spPr>
          <a:xfrm>
            <a:off x="3281556" y="1943100"/>
            <a:ext cx="2580890" cy="228510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22" name="Google Shape;122;p27"/>
          <p:cNvSpPr/>
          <p:nvPr>
            <p:ph idx="4" type="pic"/>
          </p:nvPr>
        </p:nvSpPr>
        <p:spPr>
          <a:xfrm>
            <a:off x="5977324" y="1943099"/>
            <a:ext cx="2580890" cy="228510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1000"/>
                                        <p:tgtEl>
                                          <p:spTgt spid="120"/>
                                        </p:tgtEl>
                                      </p:cBhvr>
                                    </p:animEffect>
                                  </p:childTnLst>
                                </p:cTn>
                              </p:par>
                              <p:par>
                                <p:cTn fill="hold" nodeType="withEffect" presetClass="entr" presetID="10" presetSubtype="0">
                                  <p:stCondLst>
                                    <p:cond delay="25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par>
                                <p:cTn fill="hold" nodeType="withEffect" presetClass="entr" presetID="10" presetSubtype="0">
                                  <p:stCondLst>
                                    <p:cond delay="50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5_Title Slide">
  <p:cSld name="15_Title Slide">
    <p:spTree>
      <p:nvGrpSpPr>
        <p:cNvPr id="123" name="Shape 123"/>
        <p:cNvGrpSpPr/>
        <p:nvPr/>
      </p:nvGrpSpPr>
      <p:grpSpPr>
        <a:xfrm>
          <a:off x="0" y="0"/>
          <a:ext cx="0" cy="0"/>
          <a:chOff x="0" y="0"/>
          <a:chExt cx="0" cy="0"/>
        </a:xfrm>
      </p:grpSpPr>
      <p:sp>
        <p:nvSpPr>
          <p:cNvPr id="124" name="Google Shape;124;p28"/>
          <p:cNvSpPr txBox="1"/>
          <p:nvPr>
            <p:ph type="title"/>
          </p:nvPr>
        </p:nvSpPr>
        <p:spPr>
          <a:xfrm>
            <a:off x="585788" y="1349828"/>
            <a:ext cx="2943225" cy="726536"/>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5" name="Google Shape;125;p28"/>
          <p:cNvSpPr/>
          <p:nvPr>
            <p:ph idx="2" type="pic"/>
          </p:nvPr>
        </p:nvSpPr>
        <p:spPr>
          <a:xfrm>
            <a:off x="6329363" y="1167109"/>
            <a:ext cx="2228850" cy="1503463"/>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26" name="Google Shape;126;p28"/>
          <p:cNvSpPr/>
          <p:nvPr>
            <p:ph idx="3" type="pic"/>
          </p:nvPr>
        </p:nvSpPr>
        <p:spPr>
          <a:xfrm>
            <a:off x="3943352" y="1167109"/>
            <a:ext cx="2228850" cy="1503463"/>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par>
                                <p:cTn fill="hold" nodeType="withEffect" presetClass="entr" presetID="10" presetSubtype="0">
                                  <p:stCondLst>
                                    <p:cond delay="25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6_Title Slide">
  <p:cSld name="16_Title Slide">
    <p:spTree>
      <p:nvGrpSpPr>
        <p:cNvPr id="127" name="Shape 127"/>
        <p:cNvGrpSpPr/>
        <p:nvPr/>
      </p:nvGrpSpPr>
      <p:grpSpPr>
        <a:xfrm>
          <a:off x="0" y="0"/>
          <a:ext cx="0" cy="0"/>
          <a:chOff x="0" y="0"/>
          <a:chExt cx="0" cy="0"/>
        </a:xfrm>
      </p:grpSpPr>
      <p:sp>
        <p:nvSpPr>
          <p:cNvPr id="128" name="Google Shape;128;p29"/>
          <p:cNvSpPr txBox="1"/>
          <p:nvPr>
            <p:ph type="title"/>
          </p:nvPr>
        </p:nvSpPr>
        <p:spPr>
          <a:xfrm>
            <a:off x="5184649" y="1077685"/>
            <a:ext cx="3481577" cy="43107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29"/>
          <p:cNvSpPr/>
          <p:nvPr>
            <p:ph idx="2" type="pic"/>
          </p:nvPr>
        </p:nvSpPr>
        <p:spPr>
          <a:xfrm>
            <a:off x="477776" y="886968"/>
            <a:ext cx="3234689" cy="342900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30" name="Google Shape;130;p29"/>
          <p:cNvSpPr txBox="1"/>
          <p:nvPr>
            <p:ph idx="1" type="body"/>
          </p:nvPr>
        </p:nvSpPr>
        <p:spPr>
          <a:xfrm>
            <a:off x="5184649" y="1412141"/>
            <a:ext cx="3481577" cy="220715"/>
          </a:xfrm>
          <a:prstGeom prst="rect">
            <a:avLst/>
          </a:prstGeom>
          <a:noFill/>
          <a:ln>
            <a:noFill/>
          </a:ln>
        </p:spPr>
        <p:txBody>
          <a:bodyPr anchorCtr="0" anchor="ctr"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200"/>
              <a:buNone/>
              <a:defRPr b="1" sz="12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7_Title Slide">
  <p:cSld name="17_Title Slide">
    <p:spTree>
      <p:nvGrpSpPr>
        <p:cNvPr id="131" name="Shape 131"/>
        <p:cNvGrpSpPr/>
        <p:nvPr/>
      </p:nvGrpSpPr>
      <p:grpSpPr>
        <a:xfrm>
          <a:off x="0" y="0"/>
          <a:ext cx="0" cy="0"/>
          <a:chOff x="0" y="0"/>
          <a:chExt cx="0" cy="0"/>
        </a:xfrm>
      </p:grpSpPr>
      <p:sp>
        <p:nvSpPr>
          <p:cNvPr id="132" name="Google Shape;132;p30"/>
          <p:cNvSpPr/>
          <p:nvPr>
            <p:ph idx="2" type="pic"/>
          </p:nvPr>
        </p:nvSpPr>
        <p:spPr>
          <a:xfrm>
            <a:off x="-602" y="2"/>
            <a:ext cx="9144603" cy="466006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33" name="Google Shape;133;p30"/>
          <p:cNvSpPr txBox="1"/>
          <p:nvPr>
            <p:ph type="title"/>
          </p:nvPr>
        </p:nvSpPr>
        <p:spPr>
          <a:xfrm>
            <a:off x="2670408" y="927518"/>
            <a:ext cx="3802583" cy="1402516"/>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lt2"/>
              </a:buClr>
              <a:buSzPts val="3000"/>
              <a:buFont typeface="Lato Black"/>
              <a:buNone/>
              <a:defRPr sz="30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500"/>
                                        <p:tgtEl>
                                          <p:spTgt spid="1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8_Title Slide">
  <p:cSld name="18_Title Slide">
    <p:spTree>
      <p:nvGrpSpPr>
        <p:cNvPr id="134" name="Shape 134"/>
        <p:cNvGrpSpPr/>
        <p:nvPr/>
      </p:nvGrpSpPr>
      <p:grpSpPr>
        <a:xfrm>
          <a:off x="0" y="0"/>
          <a:ext cx="0" cy="0"/>
          <a:chOff x="0" y="0"/>
          <a:chExt cx="0" cy="0"/>
        </a:xfrm>
      </p:grpSpPr>
      <p:sp>
        <p:nvSpPr>
          <p:cNvPr id="135" name="Google Shape;135;p31"/>
          <p:cNvSpPr txBox="1"/>
          <p:nvPr>
            <p:ph type="title"/>
          </p:nvPr>
        </p:nvSpPr>
        <p:spPr>
          <a:xfrm>
            <a:off x="594361" y="502420"/>
            <a:ext cx="3481577" cy="99417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31"/>
          <p:cNvSpPr/>
          <p:nvPr>
            <p:ph idx="2" type="pic"/>
          </p:nvPr>
        </p:nvSpPr>
        <p:spPr>
          <a:xfrm>
            <a:off x="0" y="2571750"/>
            <a:ext cx="4407408" cy="209169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37" name="Google Shape;137;p31"/>
          <p:cNvSpPr/>
          <p:nvPr>
            <p:ph idx="3" type="pic"/>
          </p:nvPr>
        </p:nvSpPr>
        <p:spPr>
          <a:xfrm>
            <a:off x="4928618" y="0"/>
            <a:ext cx="1801367" cy="2386584"/>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38" name="Google Shape;138;p31"/>
          <p:cNvSpPr/>
          <p:nvPr>
            <p:ph idx="4" type="pic"/>
          </p:nvPr>
        </p:nvSpPr>
        <p:spPr>
          <a:xfrm>
            <a:off x="6729985" y="1770911"/>
            <a:ext cx="1801367" cy="2386584"/>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36"/>
                                        </p:tgtEl>
                                        <p:attrNameLst>
                                          <p:attrName>style.visibility</p:attrName>
                                        </p:attrNameLst>
                                      </p:cBhvr>
                                      <p:to>
                                        <p:strVal val="visible"/>
                                      </p:to>
                                    </p:set>
                                    <p:anim calcmode="lin" valueType="num">
                                      <p:cBhvr additive="base">
                                        <p:cTn dur="1000"/>
                                        <p:tgtEl>
                                          <p:spTgt spid="13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1">
                                  <p:stCondLst>
                                    <p:cond delay="250"/>
                                  </p:stCondLst>
                                  <p:childTnLst>
                                    <p:set>
                                      <p:cBhvr>
                                        <p:cTn dur="1" fill="hold">
                                          <p:stCondLst>
                                            <p:cond delay="0"/>
                                          </p:stCondLst>
                                        </p:cTn>
                                        <p:tgtEl>
                                          <p:spTgt spid="137"/>
                                        </p:tgtEl>
                                        <p:attrNameLst>
                                          <p:attrName>style.visibility</p:attrName>
                                        </p:attrNameLst>
                                      </p:cBhvr>
                                      <p:to>
                                        <p:strVal val="visible"/>
                                      </p:to>
                                    </p:set>
                                    <p:anim calcmode="lin" valueType="num">
                                      <p:cBhvr additive="base">
                                        <p:cTn dur="1000"/>
                                        <p:tgtEl>
                                          <p:spTgt spid="13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500"/>
                                  </p:stCondLst>
                                  <p:childTnLst>
                                    <p:set>
                                      <p:cBhvr>
                                        <p:cTn dur="1" fill="hold">
                                          <p:stCondLst>
                                            <p:cond delay="0"/>
                                          </p:stCondLst>
                                        </p:cTn>
                                        <p:tgtEl>
                                          <p:spTgt spid="138"/>
                                        </p:tgtEl>
                                        <p:attrNameLst>
                                          <p:attrName>style.visibility</p:attrName>
                                        </p:attrNameLst>
                                      </p:cBhvr>
                                      <p:to>
                                        <p:strVal val="visible"/>
                                      </p:to>
                                    </p:set>
                                    <p:anim calcmode="lin" valueType="num">
                                      <p:cBhvr additive="base">
                                        <p:cTn dur="1000"/>
                                        <p:tgtEl>
                                          <p:spTgt spid="13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9_Title Slide">
  <p:cSld name="19_Title Slide">
    <p:spTree>
      <p:nvGrpSpPr>
        <p:cNvPr id="139" name="Shape 139"/>
        <p:cNvGrpSpPr/>
        <p:nvPr/>
      </p:nvGrpSpPr>
      <p:grpSpPr>
        <a:xfrm>
          <a:off x="0" y="0"/>
          <a:ext cx="0" cy="0"/>
          <a:chOff x="0" y="0"/>
          <a:chExt cx="0" cy="0"/>
        </a:xfrm>
      </p:grpSpPr>
      <p:sp>
        <p:nvSpPr>
          <p:cNvPr id="140" name="Google Shape;140;p32"/>
          <p:cNvSpPr txBox="1"/>
          <p:nvPr>
            <p:ph type="title"/>
          </p:nvPr>
        </p:nvSpPr>
        <p:spPr>
          <a:xfrm>
            <a:off x="795528" y="463945"/>
            <a:ext cx="3694176" cy="99417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1" name="Google Shape;141;p32"/>
          <p:cNvSpPr/>
          <p:nvPr>
            <p:ph idx="2" type="pic"/>
          </p:nvPr>
        </p:nvSpPr>
        <p:spPr>
          <a:xfrm>
            <a:off x="4974336" y="2"/>
            <a:ext cx="4169664" cy="466006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42" name="Google Shape;142;p32"/>
          <p:cNvSpPr/>
          <p:nvPr>
            <p:ph idx="3" type="pic"/>
          </p:nvPr>
        </p:nvSpPr>
        <p:spPr>
          <a:xfrm>
            <a:off x="594360" y="2383213"/>
            <a:ext cx="5577840" cy="2276856"/>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141"/>
                                        </p:tgtEl>
                                        <p:attrNameLst>
                                          <p:attrName>style.visibility</p:attrName>
                                        </p:attrNameLst>
                                      </p:cBhvr>
                                      <p:to>
                                        <p:strVal val="visible"/>
                                      </p:to>
                                    </p:set>
                                    <p:anim calcmode="lin" valueType="num">
                                      <p:cBhvr additive="base">
                                        <p:cTn dur="1000"/>
                                        <p:tgtEl>
                                          <p:spTgt spid="14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250"/>
                                  </p:stCondLst>
                                  <p:childTnLst>
                                    <p:set>
                                      <p:cBhvr>
                                        <p:cTn dur="1" fill="hold">
                                          <p:stCondLst>
                                            <p:cond delay="0"/>
                                          </p:stCondLst>
                                        </p:cTn>
                                        <p:tgtEl>
                                          <p:spTgt spid="142"/>
                                        </p:tgtEl>
                                        <p:attrNameLst>
                                          <p:attrName>style.visibility</p:attrName>
                                        </p:attrNameLst>
                                      </p:cBhvr>
                                      <p:to>
                                        <p:strVal val="visible"/>
                                      </p:to>
                                    </p:set>
                                    <p:anim calcmode="lin" valueType="num">
                                      <p:cBhvr additive="base">
                                        <p:cTn dur="1000"/>
                                        <p:tgtEl>
                                          <p:spTgt spid="14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0_Title Slide">
  <p:cSld name="20_Title Slide">
    <p:spTree>
      <p:nvGrpSpPr>
        <p:cNvPr id="143" name="Shape 143"/>
        <p:cNvGrpSpPr/>
        <p:nvPr/>
      </p:nvGrpSpPr>
      <p:grpSpPr>
        <a:xfrm>
          <a:off x="0" y="0"/>
          <a:ext cx="0" cy="0"/>
          <a:chOff x="0" y="0"/>
          <a:chExt cx="0" cy="0"/>
        </a:xfrm>
      </p:grpSpPr>
      <p:sp>
        <p:nvSpPr>
          <p:cNvPr id="144" name="Google Shape;144;p33"/>
          <p:cNvSpPr txBox="1"/>
          <p:nvPr>
            <p:ph type="title"/>
          </p:nvPr>
        </p:nvSpPr>
        <p:spPr>
          <a:xfrm>
            <a:off x="626308" y="1024128"/>
            <a:ext cx="2162612" cy="115945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1_Title Slide">
  <p:cSld name="21_Title Slide">
    <p:spTree>
      <p:nvGrpSpPr>
        <p:cNvPr id="145" name="Shape 145"/>
        <p:cNvGrpSpPr/>
        <p:nvPr/>
      </p:nvGrpSpPr>
      <p:grpSpPr>
        <a:xfrm>
          <a:off x="0" y="0"/>
          <a:ext cx="0" cy="0"/>
          <a:chOff x="0" y="0"/>
          <a:chExt cx="0" cy="0"/>
        </a:xfrm>
      </p:grpSpPr>
      <p:sp>
        <p:nvSpPr>
          <p:cNvPr id="146" name="Google Shape;146;p34"/>
          <p:cNvSpPr txBox="1"/>
          <p:nvPr>
            <p:ph type="title"/>
          </p:nvPr>
        </p:nvSpPr>
        <p:spPr>
          <a:xfrm>
            <a:off x="3080659" y="1179576"/>
            <a:ext cx="2982684" cy="771773"/>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2_Title Slide">
  <p:cSld name="22_Title Slide">
    <p:spTree>
      <p:nvGrpSpPr>
        <p:cNvPr id="147" name="Shape 147"/>
        <p:cNvGrpSpPr/>
        <p:nvPr/>
      </p:nvGrpSpPr>
      <p:grpSpPr>
        <a:xfrm>
          <a:off x="0" y="0"/>
          <a:ext cx="0" cy="0"/>
          <a:chOff x="0" y="0"/>
          <a:chExt cx="0" cy="0"/>
        </a:xfrm>
      </p:grpSpPr>
      <p:sp>
        <p:nvSpPr>
          <p:cNvPr id="148" name="Google Shape;148;p35"/>
          <p:cNvSpPr txBox="1"/>
          <p:nvPr>
            <p:ph type="title"/>
          </p:nvPr>
        </p:nvSpPr>
        <p:spPr>
          <a:xfrm>
            <a:off x="1197429" y="459137"/>
            <a:ext cx="6749144" cy="542349"/>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3000"/>
              <a:buFont typeface="Lato Black"/>
              <a:buNone/>
              <a:defRPr sz="3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9" name="Google Shape;149;p35"/>
          <p:cNvSpPr/>
          <p:nvPr>
            <p:ph idx="2" type="pic"/>
          </p:nvPr>
        </p:nvSpPr>
        <p:spPr>
          <a:xfrm>
            <a:off x="2116700" y="3169670"/>
            <a:ext cx="875153" cy="632100"/>
          </a:xfrm>
          <a:prstGeom prst="ellipse">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50" name="Google Shape;150;p35"/>
          <p:cNvSpPr/>
          <p:nvPr>
            <p:ph idx="3" type="pic"/>
          </p:nvPr>
        </p:nvSpPr>
        <p:spPr>
          <a:xfrm>
            <a:off x="6152151" y="1520190"/>
            <a:ext cx="875153" cy="632100"/>
          </a:xfrm>
          <a:prstGeom prst="ellipse">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150"/>
                                        </p:tgtEl>
                                        <p:attrNameLst>
                                          <p:attrName>style.visibility</p:attrName>
                                        </p:attrNameLst>
                                      </p:cBhvr>
                                      <p:to>
                                        <p:strVal val="visible"/>
                                      </p:to>
                                    </p:set>
                                    <p:animEffect filter="fade" transition="in">
                                      <p:cBhvr>
                                        <p:cTn dur="1000"/>
                                        <p:tgtEl>
                                          <p:spTgt spid="150"/>
                                        </p:tgtEl>
                                      </p:cBhvr>
                                    </p:animEffect>
                                  </p:childTnLst>
                                </p:cTn>
                              </p:par>
                              <p:par>
                                <p:cTn fill="hold" nodeType="withEffect" presetClass="entr" presetID="10" presetSubtype="0">
                                  <p:stCondLst>
                                    <p:cond delay="50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3_Title Slide">
  <p:cSld name="23_Title Slide">
    <p:spTree>
      <p:nvGrpSpPr>
        <p:cNvPr id="151" name="Shape 151"/>
        <p:cNvGrpSpPr/>
        <p:nvPr/>
      </p:nvGrpSpPr>
      <p:grpSpPr>
        <a:xfrm>
          <a:off x="0" y="0"/>
          <a:ext cx="0" cy="0"/>
          <a:chOff x="0" y="0"/>
          <a:chExt cx="0" cy="0"/>
        </a:xfrm>
      </p:grpSpPr>
      <p:sp>
        <p:nvSpPr>
          <p:cNvPr id="152" name="Google Shape;152;p36"/>
          <p:cNvSpPr/>
          <p:nvPr>
            <p:ph idx="2" type="pic"/>
          </p:nvPr>
        </p:nvSpPr>
        <p:spPr>
          <a:xfrm>
            <a:off x="-602" y="2"/>
            <a:ext cx="9144603" cy="466006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53" name="Google Shape;153;p36"/>
          <p:cNvSpPr txBox="1"/>
          <p:nvPr>
            <p:ph type="title"/>
          </p:nvPr>
        </p:nvSpPr>
        <p:spPr>
          <a:xfrm>
            <a:off x="2670408" y="2786063"/>
            <a:ext cx="3802583" cy="973892"/>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lt2"/>
              </a:buClr>
              <a:buSzPts val="3000"/>
              <a:buFont typeface="Lato Black"/>
              <a:buNone/>
              <a:defRPr sz="30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5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4_Title Slide">
  <p:cSld name="24_Title Slide">
    <p:spTree>
      <p:nvGrpSpPr>
        <p:cNvPr id="154" name="Shape 154"/>
        <p:cNvGrpSpPr/>
        <p:nvPr/>
      </p:nvGrpSpPr>
      <p:grpSpPr>
        <a:xfrm>
          <a:off x="0" y="0"/>
          <a:ext cx="0" cy="0"/>
          <a:chOff x="0" y="0"/>
          <a:chExt cx="0" cy="0"/>
        </a:xfrm>
      </p:grpSpPr>
      <p:sp>
        <p:nvSpPr>
          <p:cNvPr id="155" name="Google Shape;155;p37"/>
          <p:cNvSpPr/>
          <p:nvPr>
            <p:ph idx="2" type="pic"/>
          </p:nvPr>
        </p:nvSpPr>
        <p:spPr>
          <a:xfrm>
            <a:off x="0" y="2"/>
            <a:ext cx="5657850" cy="466006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56" name="Google Shape;156;p37"/>
          <p:cNvSpPr txBox="1"/>
          <p:nvPr>
            <p:ph type="title"/>
          </p:nvPr>
        </p:nvSpPr>
        <p:spPr>
          <a:xfrm>
            <a:off x="6153890" y="1225296"/>
            <a:ext cx="2532911" cy="81944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2"/>
              </a:buClr>
              <a:buSzPts val="3000"/>
              <a:buFont typeface="Lato Black"/>
              <a:buNone/>
              <a:defRPr sz="30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55"/>
                                        </p:tgtEl>
                                        <p:attrNameLst>
                                          <p:attrName>style.visibility</p:attrName>
                                        </p:attrNameLst>
                                      </p:cBhvr>
                                      <p:to>
                                        <p:strVal val="visible"/>
                                      </p:to>
                                    </p:set>
                                    <p:anim calcmode="lin" valueType="num">
                                      <p:cBhvr additive="base">
                                        <p:cTn dur="1000"/>
                                        <p:tgtEl>
                                          <p:spTgt spid="15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5_Title Slide">
  <p:cSld name="25_Title Slide">
    <p:spTree>
      <p:nvGrpSpPr>
        <p:cNvPr id="157" name="Shape 157"/>
        <p:cNvGrpSpPr/>
        <p:nvPr/>
      </p:nvGrpSpPr>
      <p:grpSpPr>
        <a:xfrm>
          <a:off x="0" y="0"/>
          <a:ext cx="0" cy="0"/>
          <a:chOff x="0" y="0"/>
          <a:chExt cx="0" cy="0"/>
        </a:xfrm>
      </p:grpSpPr>
      <p:sp>
        <p:nvSpPr>
          <p:cNvPr id="158" name="Google Shape;158;p38"/>
          <p:cNvSpPr/>
          <p:nvPr>
            <p:ph idx="2" type="pic"/>
          </p:nvPr>
        </p:nvSpPr>
        <p:spPr>
          <a:xfrm>
            <a:off x="-602" y="2"/>
            <a:ext cx="9144603" cy="466006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350"/>
              <a:buFont typeface="Arial"/>
              <a:buNone/>
              <a:defRPr b="0" i="0" sz="1350" u="none" cap="none" strike="noStrike">
                <a:solidFill>
                  <a:schemeClr val="dk1"/>
                </a:solidFill>
                <a:latin typeface="Comfortaa"/>
                <a:ea typeface="Comfortaa"/>
                <a:cs typeface="Comfortaa"/>
                <a:sym typeface="Comfortaa"/>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159" name="Google Shape;159;p38"/>
          <p:cNvSpPr txBox="1"/>
          <p:nvPr>
            <p:ph type="title"/>
          </p:nvPr>
        </p:nvSpPr>
        <p:spPr>
          <a:xfrm>
            <a:off x="2319125" y="661308"/>
            <a:ext cx="4505148" cy="767442"/>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lt2"/>
              </a:buClr>
              <a:buSzPts val="4950"/>
              <a:buFont typeface="Lato Black"/>
              <a:buNone/>
              <a:defRPr sz="495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0" name="Google Shape;160;p38"/>
          <p:cNvSpPr txBox="1"/>
          <p:nvPr>
            <p:ph idx="1" type="body"/>
          </p:nvPr>
        </p:nvSpPr>
        <p:spPr>
          <a:xfrm>
            <a:off x="2318374" y="1318927"/>
            <a:ext cx="4506062" cy="266388"/>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lt2"/>
              </a:buClr>
              <a:buSzPts val="1200"/>
              <a:buNone/>
              <a:defRPr sz="1200">
                <a:solidFill>
                  <a:schemeClr val="lt2"/>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500"/>
                                        <p:tgtEl>
                                          <p:spTgt spid="1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theme" Target="../theme/theme2.xml"/><Relationship Id="rId25" Type="http://schemas.openxmlformats.org/officeDocument/2006/relationships/slideLayout" Target="../slideLayouts/slideLayout36.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5" name="Shape 55"/>
        <p:cNvGrpSpPr/>
        <p:nvPr/>
      </p:nvGrpSpPr>
      <p:grpSpPr>
        <a:xfrm>
          <a:off x="0" y="0"/>
          <a:ext cx="0" cy="0"/>
          <a:chOff x="0" y="0"/>
          <a:chExt cx="0" cy="0"/>
        </a:xfrm>
      </p:grpSpPr>
      <p:sp>
        <p:nvSpPr>
          <p:cNvPr id="56" name="Google Shape;56;p13"/>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Lato Black"/>
              <a:buNone/>
              <a:defRPr b="0" i="0" sz="4400" u="none" cap="none" strike="noStrike">
                <a:solidFill>
                  <a:schemeClr val="dk1"/>
                </a:solidFill>
                <a:latin typeface="Lato Black"/>
                <a:ea typeface="Lato Black"/>
                <a:cs typeface="Lato Black"/>
                <a:sym typeface="Lat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7" name="Google Shape;57;p13"/>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omfortaa"/>
                <a:ea typeface="Comfortaa"/>
                <a:cs typeface="Comfortaa"/>
                <a:sym typeface="Comfortaa"/>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omfortaa"/>
                <a:ea typeface="Comfortaa"/>
                <a:cs typeface="Comfortaa"/>
                <a:sym typeface="Comfortaa"/>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omfortaa"/>
                <a:ea typeface="Comfortaa"/>
                <a:cs typeface="Comfortaa"/>
                <a:sym typeface="Comfortaa"/>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omfortaa"/>
                <a:ea typeface="Comfortaa"/>
                <a:cs typeface="Comfortaa"/>
                <a:sym typeface="Comfortaa"/>
              </a:defRPr>
            </a:lvl9pPr>
          </a:lstStyle>
          <a:p/>
        </p:txBody>
      </p:sp>
      <p:sp>
        <p:nvSpPr>
          <p:cNvPr id="58" name="Google Shape;58;p13"/>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omfortaa"/>
                <a:ea typeface="Comfortaa"/>
                <a:cs typeface="Comfortaa"/>
                <a:sym typeface="Comfortaa"/>
              </a:defRPr>
            </a:lvl1pPr>
            <a:lvl2pPr lvl="1"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2pPr>
            <a:lvl3pPr lvl="2"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3pPr>
            <a:lvl4pPr lvl="3"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4pPr>
            <a:lvl5pPr lvl="4"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5pPr>
            <a:lvl6pPr lvl="5"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6pPr>
            <a:lvl7pPr lvl="6"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7pPr>
            <a:lvl8pPr lvl="7"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8pPr>
            <a:lvl9pPr lvl="8"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9pPr>
          </a:lstStyle>
          <a:p/>
        </p:txBody>
      </p:sp>
      <p:sp>
        <p:nvSpPr>
          <p:cNvPr id="59" name="Google Shape;59;p13"/>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omfortaa"/>
                <a:ea typeface="Comfortaa"/>
                <a:cs typeface="Comfortaa"/>
                <a:sym typeface="Comfortaa"/>
              </a:defRPr>
            </a:lvl1pPr>
            <a:lvl2pPr lvl="1"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2pPr>
            <a:lvl3pPr lvl="2"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3pPr>
            <a:lvl4pPr lvl="3"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4pPr>
            <a:lvl5pPr lvl="4"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5pPr>
            <a:lvl6pPr lvl="5"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6pPr>
            <a:lvl7pPr lvl="6"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7pPr>
            <a:lvl8pPr lvl="7"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8pPr>
            <a:lvl9pPr lvl="8" marR="0" rtl="0" algn="l">
              <a:spcBef>
                <a:spcPts val="0"/>
              </a:spcBef>
              <a:spcAft>
                <a:spcPts val="0"/>
              </a:spcAft>
              <a:buSzPts val="1400"/>
              <a:buNone/>
              <a:defRPr b="0" i="0" sz="1800" u="none" cap="none" strike="noStrike">
                <a:solidFill>
                  <a:schemeClr val="dk1"/>
                </a:solidFill>
                <a:latin typeface="Comfortaa"/>
                <a:ea typeface="Comfortaa"/>
                <a:cs typeface="Comfortaa"/>
                <a:sym typeface="Comfortaa"/>
              </a:defRPr>
            </a:lvl9pPr>
          </a:lstStyle>
          <a:p/>
        </p:txBody>
      </p:sp>
      <p:sp>
        <p:nvSpPr>
          <p:cNvPr id="60" name="Google Shape;60;p13"/>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omfortaa"/>
                <a:ea typeface="Comfortaa"/>
                <a:cs typeface="Comfortaa"/>
                <a:sym typeface="Comfortaa"/>
              </a:defRPr>
            </a:lvl1pPr>
            <a:lvl2pPr indent="0" lvl="1" marL="0" marR="0" rtl="0" algn="r">
              <a:spcBef>
                <a:spcPts val="0"/>
              </a:spcBef>
              <a:buNone/>
              <a:defRPr b="0" i="0" sz="1200" u="none" cap="none" strike="noStrike">
                <a:solidFill>
                  <a:srgbClr val="888888"/>
                </a:solidFill>
                <a:latin typeface="Comfortaa"/>
                <a:ea typeface="Comfortaa"/>
                <a:cs typeface="Comfortaa"/>
                <a:sym typeface="Comfortaa"/>
              </a:defRPr>
            </a:lvl2pPr>
            <a:lvl3pPr indent="0" lvl="2" marL="0" marR="0" rtl="0" algn="r">
              <a:spcBef>
                <a:spcPts val="0"/>
              </a:spcBef>
              <a:buNone/>
              <a:defRPr b="0" i="0" sz="1200" u="none" cap="none" strike="noStrike">
                <a:solidFill>
                  <a:srgbClr val="888888"/>
                </a:solidFill>
                <a:latin typeface="Comfortaa"/>
                <a:ea typeface="Comfortaa"/>
                <a:cs typeface="Comfortaa"/>
                <a:sym typeface="Comfortaa"/>
              </a:defRPr>
            </a:lvl3pPr>
            <a:lvl4pPr indent="0" lvl="3" marL="0" marR="0" rtl="0" algn="r">
              <a:spcBef>
                <a:spcPts val="0"/>
              </a:spcBef>
              <a:buNone/>
              <a:defRPr b="0" i="0" sz="1200" u="none" cap="none" strike="noStrike">
                <a:solidFill>
                  <a:srgbClr val="888888"/>
                </a:solidFill>
                <a:latin typeface="Comfortaa"/>
                <a:ea typeface="Comfortaa"/>
                <a:cs typeface="Comfortaa"/>
                <a:sym typeface="Comfortaa"/>
              </a:defRPr>
            </a:lvl4pPr>
            <a:lvl5pPr indent="0" lvl="4" marL="0" marR="0" rtl="0" algn="r">
              <a:spcBef>
                <a:spcPts val="0"/>
              </a:spcBef>
              <a:buNone/>
              <a:defRPr b="0" i="0" sz="1200" u="none" cap="none" strike="noStrike">
                <a:solidFill>
                  <a:srgbClr val="888888"/>
                </a:solidFill>
                <a:latin typeface="Comfortaa"/>
                <a:ea typeface="Comfortaa"/>
                <a:cs typeface="Comfortaa"/>
                <a:sym typeface="Comfortaa"/>
              </a:defRPr>
            </a:lvl5pPr>
            <a:lvl6pPr indent="0" lvl="5" marL="0" marR="0" rtl="0" algn="r">
              <a:spcBef>
                <a:spcPts val="0"/>
              </a:spcBef>
              <a:buNone/>
              <a:defRPr b="0" i="0" sz="1200" u="none" cap="none" strike="noStrike">
                <a:solidFill>
                  <a:srgbClr val="888888"/>
                </a:solidFill>
                <a:latin typeface="Comfortaa"/>
                <a:ea typeface="Comfortaa"/>
                <a:cs typeface="Comfortaa"/>
                <a:sym typeface="Comfortaa"/>
              </a:defRPr>
            </a:lvl6pPr>
            <a:lvl7pPr indent="0" lvl="6" marL="0" marR="0" rtl="0" algn="r">
              <a:spcBef>
                <a:spcPts val="0"/>
              </a:spcBef>
              <a:buNone/>
              <a:defRPr b="0" i="0" sz="1200" u="none" cap="none" strike="noStrike">
                <a:solidFill>
                  <a:srgbClr val="888888"/>
                </a:solidFill>
                <a:latin typeface="Comfortaa"/>
                <a:ea typeface="Comfortaa"/>
                <a:cs typeface="Comfortaa"/>
                <a:sym typeface="Comfortaa"/>
              </a:defRPr>
            </a:lvl7pPr>
            <a:lvl8pPr indent="0" lvl="7" marL="0" marR="0" rtl="0" algn="r">
              <a:spcBef>
                <a:spcPts val="0"/>
              </a:spcBef>
              <a:buNone/>
              <a:defRPr b="0" i="0" sz="1200" u="none" cap="none" strike="noStrike">
                <a:solidFill>
                  <a:srgbClr val="888888"/>
                </a:solidFill>
                <a:latin typeface="Comfortaa"/>
                <a:ea typeface="Comfortaa"/>
                <a:cs typeface="Comfortaa"/>
                <a:sym typeface="Comfortaa"/>
              </a:defRPr>
            </a:lvl8pPr>
            <a:lvl9pPr indent="0" lvl="8" marL="0" marR="0" rtl="0" algn="r">
              <a:spcBef>
                <a:spcPts val="0"/>
              </a:spcBef>
              <a:buNone/>
              <a:defRPr b="0" i="0" sz="1200" u="none" cap="none" strike="noStrike">
                <a:solidFill>
                  <a:srgbClr val="888888"/>
                </a:solidFill>
                <a:latin typeface="Comfortaa"/>
                <a:ea typeface="Comfortaa"/>
                <a:cs typeface="Comfortaa"/>
                <a:sym typeface="Comfortaa"/>
              </a:defRPr>
            </a:lvl9pPr>
          </a:lstStyle>
          <a:p>
            <a:pPr indent="0" lvl="0" marL="0" rtl="0" algn="r">
              <a:spcBef>
                <a:spcPts val="0"/>
              </a:spcBef>
              <a:spcAft>
                <a:spcPts val="0"/>
              </a:spcAft>
              <a:buNone/>
            </a:pPr>
            <a:fld id="{00000000-1234-1234-1234-123412341234}" type="slidenum">
              <a:rPr lang="en"/>
              <a:t>‹#›</a:t>
            </a:fld>
            <a:endParaRPr/>
          </a:p>
        </p:txBody>
      </p:sp>
      <p:sp>
        <p:nvSpPr>
          <p:cNvPr id="61" name="Google Shape;61;p13"/>
          <p:cNvSpPr/>
          <p:nvPr/>
        </p:nvSpPr>
        <p:spPr>
          <a:xfrm rot="-2212194">
            <a:off x="1434623" y="-1052282"/>
            <a:ext cx="999076" cy="4090886"/>
          </a:xfrm>
          <a:custGeom>
            <a:rect b="b" l="l" r="r" t="t"/>
            <a:pathLst>
              <a:path extrusionOk="0" h="5664647" w="1383420">
                <a:moveTo>
                  <a:pt x="172912" y="0"/>
                </a:moveTo>
                <a:lnTo>
                  <a:pt x="1383420" y="1210508"/>
                </a:lnTo>
                <a:lnTo>
                  <a:pt x="1383420" y="4972937"/>
                </a:lnTo>
                <a:cubicBezTo>
                  <a:pt x="1383420" y="5354958"/>
                  <a:pt x="1073731" y="5664647"/>
                  <a:pt x="691710" y="5664647"/>
                </a:cubicBezTo>
                <a:cubicBezTo>
                  <a:pt x="309689" y="5664647"/>
                  <a:pt x="0" y="5354958"/>
                  <a:pt x="0" y="4972937"/>
                </a:cubicBezTo>
                <a:lnTo>
                  <a:pt x="0" y="172912"/>
                </a:lnTo>
                <a:close/>
              </a:path>
            </a:pathLst>
          </a:custGeom>
          <a:solidFill>
            <a:srgbClr val="F2F2F2">
              <a:alpha val="4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omfortaa"/>
              <a:ea typeface="Comfortaa"/>
              <a:cs typeface="Comfortaa"/>
              <a:sym typeface="Comfortaa"/>
            </a:endParaRPr>
          </a:p>
        </p:txBody>
      </p:sp>
      <p:sp>
        <p:nvSpPr>
          <p:cNvPr id="62" name="Google Shape;62;p13"/>
          <p:cNvSpPr/>
          <p:nvPr/>
        </p:nvSpPr>
        <p:spPr>
          <a:xfrm rot="-2212194">
            <a:off x="55098" y="184066"/>
            <a:ext cx="999076" cy="2390477"/>
          </a:xfrm>
          <a:custGeom>
            <a:rect b="b" l="l" r="r" t="t"/>
            <a:pathLst>
              <a:path extrusionOk="0" h="3310092" w="1383420">
                <a:moveTo>
                  <a:pt x="1383420" y="0"/>
                </a:moveTo>
                <a:lnTo>
                  <a:pt x="1383420" y="2618382"/>
                </a:lnTo>
                <a:cubicBezTo>
                  <a:pt x="1383420" y="3000403"/>
                  <a:pt x="1073731" y="3310092"/>
                  <a:pt x="691710" y="3310092"/>
                </a:cubicBezTo>
                <a:cubicBezTo>
                  <a:pt x="309689" y="3310092"/>
                  <a:pt x="0" y="3000403"/>
                  <a:pt x="0" y="2618382"/>
                </a:cubicBezTo>
                <a:lnTo>
                  <a:pt x="0" y="1383419"/>
                </a:lnTo>
                <a:close/>
              </a:path>
            </a:pathLst>
          </a:custGeom>
          <a:solidFill>
            <a:srgbClr val="F2F2F2">
              <a:alpha val="4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omfortaa"/>
              <a:ea typeface="Comfortaa"/>
              <a:cs typeface="Comfortaa"/>
              <a:sym typeface="Comfortaa"/>
            </a:endParaRPr>
          </a:p>
        </p:txBody>
      </p:sp>
      <p:sp>
        <p:nvSpPr>
          <p:cNvPr id="63" name="Google Shape;63;p13"/>
          <p:cNvSpPr/>
          <p:nvPr/>
        </p:nvSpPr>
        <p:spPr>
          <a:xfrm rot="-2212194">
            <a:off x="72330" y="377418"/>
            <a:ext cx="999076" cy="2573641"/>
          </a:xfrm>
          <a:custGeom>
            <a:rect b="b" l="l" r="r" t="t"/>
            <a:pathLst>
              <a:path extrusionOk="0" h="3563719" w="1383420">
                <a:moveTo>
                  <a:pt x="1383420" y="0"/>
                </a:moveTo>
                <a:lnTo>
                  <a:pt x="1383420" y="2872009"/>
                </a:lnTo>
                <a:cubicBezTo>
                  <a:pt x="1383420" y="3254030"/>
                  <a:pt x="1073731" y="3563719"/>
                  <a:pt x="691710" y="3563719"/>
                </a:cubicBezTo>
                <a:cubicBezTo>
                  <a:pt x="309689" y="3563719"/>
                  <a:pt x="0" y="3254030"/>
                  <a:pt x="0" y="2872009"/>
                </a:cubicBezTo>
                <a:lnTo>
                  <a:pt x="0" y="1383420"/>
                </a:lnTo>
                <a:close/>
              </a:path>
            </a:pathLst>
          </a:custGeom>
          <a:noFill/>
          <a:ln cap="flat" cmpd="sng" w="12700">
            <a:solidFill>
              <a:schemeClr val="accent1">
                <a:alpha val="20000"/>
              </a:scheme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omfortaa"/>
              <a:ea typeface="Comfortaa"/>
              <a:cs typeface="Comfortaa"/>
              <a:sym typeface="Comfortaa"/>
            </a:endParaRPr>
          </a:p>
        </p:txBody>
      </p:sp>
      <p:sp>
        <p:nvSpPr>
          <p:cNvPr id="64" name="Google Shape;64;p13"/>
          <p:cNvSpPr/>
          <p:nvPr/>
        </p:nvSpPr>
        <p:spPr>
          <a:xfrm rot="-2212194">
            <a:off x="1608874" y="-1132733"/>
            <a:ext cx="999076" cy="3881504"/>
          </a:xfrm>
          <a:custGeom>
            <a:rect b="b" l="l" r="r" t="t"/>
            <a:pathLst>
              <a:path extrusionOk="0" h="5374716" w="1383420">
                <a:moveTo>
                  <a:pt x="0" y="0"/>
                </a:moveTo>
                <a:lnTo>
                  <a:pt x="1383420" y="1383420"/>
                </a:lnTo>
                <a:lnTo>
                  <a:pt x="1383420" y="4683006"/>
                </a:lnTo>
                <a:cubicBezTo>
                  <a:pt x="1383420" y="5065027"/>
                  <a:pt x="1073731" y="5374716"/>
                  <a:pt x="691710" y="5374716"/>
                </a:cubicBezTo>
                <a:cubicBezTo>
                  <a:pt x="309689" y="5374716"/>
                  <a:pt x="0" y="5065027"/>
                  <a:pt x="0" y="4683006"/>
                </a:cubicBezTo>
                <a:close/>
              </a:path>
            </a:pathLst>
          </a:custGeom>
          <a:noFill/>
          <a:ln cap="flat" cmpd="sng" w="12700">
            <a:solidFill>
              <a:schemeClr val="accent1">
                <a:alpha val="20000"/>
              </a:scheme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omfortaa"/>
              <a:ea typeface="Comfortaa"/>
              <a:cs typeface="Comfortaa"/>
              <a:sym typeface="Comfortaa"/>
            </a:endParaRPr>
          </a:p>
        </p:txBody>
      </p:sp>
      <p:sp>
        <p:nvSpPr>
          <p:cNvPr id="65" name="Google Shape;65;p13"/>
          <p:cNvSpPr/>
          <p:nvPr/>
        </p:nvSpPr>
        <p:spPr>
          <a:xfrm rot="-2212194">
            <a:off x="5490730" y="2394919"/>
            <a:ext cx="1023138" cy="3421855"/>
          </a:xfrm>
          <a:custGeom>
            <a:rect b="b" l="l" r="r" t="t"/>
            <a:pathLst>
              <a:path extrusionOk="0" h="4626805" w="1383420">
                <a:moveTo>
                  <a:pt x="1180822" y="202597"/>
                </a:moveTo>
                <a:cubicBezTo>
                  <a:pt x="1305998" y="327772"/>
                  <a:pt x="1383420" y="500700"/>
                  <a:pt x="1383420" y="691710"/>
                </a:cubicBezTo>
                <a:lnTo>
                  <a:pt x="1383420" y="4626805"/>
                </a:lnTo>
                <a:lnTo>
                  <a:pt x="0" y="3243385"/>
                </a:lnTo>
                <a:lnTo>
                  <a:pt x="0" y="691710"/>
                </a:lnTo>
                <a:cubicBezTo>
                  <a:pt x="0" y="309689"/>
                  <a:pt x="309689" y="0"/>
                  <a:pt x="691710" y="0"/>
                </a:cubicBezTo>
                <a:cubicBezTo>
                  <a:pt x="882720" y="0"/>
                  <a:pt x="1055648" y="77422"/>
                  <a:pt x="1180822" y="202597"/>
                </a:cubicBezTo>
                <a:close/>
              </a:path>
            </a:pathLst>
          </a:custGeom>
          <a:solidFill>
            <a:srgbClr val="F2F2F2">
              <a:alpha val="4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omfortaa"/>
              <a:ea typeface="Comfortaa"/>
              <a:cs typeface="Comfortaa"/>
              <a:sym typeface="Comfortaa"/>
            </a:endParaRPr>
          </a:p>
        </p:txBody>
      </p:sp>
      <p:sp>
        <p:nvSpPr>
          <p:cNvPr id="66" name="Google Shape;66;p13"/>
          <p:cNvSpPr/>
          <p:nvPr/>
        </p:nvSpPr>
        <p:spPr>
          <a:xfrm rot="-2212194">
            <a:off x="6312121" y="522289"/>
            <a:ext cx="1023138" cy="5475333"/>
          </a:xfrm>
          <a:custGeom>
            <a:rect b="b" l="l" r="r" t="t"/>
            <a:pathLst>
              <a:path extrusionOk="0" h="7403382" w="1383420">
                <a:moveTo>
                  <a:pt x="1180823" y="202597"/>
                </a:moveTo>
                <a:cubicBezTo>
                  <a:pt x="1305998" y="327772"/>
                  <a:pt x="1383420" y="500700"/>
                  <a:pt x="1383420" y="691710"/>
                </a:cubicBezTo>
                <a:lnTo>
                  <a:pt x="1383420" y="6885412"/>
                </a:lnTo>
                <a:lnTo>
                  <a:pt x="865450" y="7403382"/>
                </a:lnTo>
                <a:lnTo>
                  <a:pt x="0" y="6537932"/>
                </a:lnTo>
                <a:lnTo>
                  <a:pt x="0" y="691710"/>
                </a:lnTo>
                <a:cubicBezTo>
                  <a:pt x="0" y="309689"/>
                  <a:pt x="309689" y="0"/>
                  <a:pt x="691710" y="0"/>
                </a:cubicBezTo>
                <a:cubicBezTo>
                  <a:pt x="882720" y="0"/>
                  <a:pt x="1055648" y="77422"/>
                  <a:pt x="1180823" y="202597"/>
                </a:cubicBezTo>
                <a:close/>
              </a:path>
            </a:pathLst>
          </a:custGeom>
          <a:solidFill>
            <a:srgbClr val="F2F2F2">
              <a:alpha val="4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omfortaa"/>
              <a:ea typeface="Comfortaa"/>
              <a:cs typeface="Comfortaa"/>
              <a:sym typeface="Comfortaa"/>
            </a:endParaRPr>
          </a:p>
        </p:txBody>
      </p:sp>
      <p:sp>
        <p:nvSpPr>
          <p:cNvPr id="67" name="Google Shape;67;p13"/>
          <p:cNvSpPr/>
          <p:nvPr/>
        </p:nvSpPr>
        <p:spPr>
          <a:xfrm rot="-2212194">
            <a:off x="8114299" y="2024649"/>
            <a:ext cx="1023138" cy="2250017"/>
          </a:xfrm>
          <a:custGeom>
            <a:rect b="b" l="l" r="r" t="t"/>
            <a:pathLst>
              <a:path extrusionOk="0" h="3042323" w="1383420">
                <a:moveTo>
                  <a:pt x="1180823" y="202597"/>
                </a:moveTo>
                <a:cubicBezTo>
                  <a:pt x="1305997" y="327772"/>
                  <a:pt x="1383420" y="500699"/>
                  <a:pt x="1383420" y="691710"/>
                </a:cubicBezTo>
                <a:lnTo>
                  <a:pt x="1383420" y="1658903"/>
                </a:lnTo>
                <a:lnTo>
                  <a:pt x="0" y="3042323"/>
                </a:lnTo>
                <a:lnTo>
                  <a:pt x="0" y="691710"/>
                </a:lnTo>
                <a:cubicBezTo>
                  <a:pt x="0" y="309689"/>
                  <a:pt x="309689" y="0"/>
                  <a:pt x="691710" y="0"/>
                </a:cubicBezTo>
                <a:cubicBezTo>
                  <a:pt x="882720" y="0"/>
                  <a:pt x="1055648" y="77422"/>
                  <a:pt x="1180823" y="202597"/>
                </a:cubicBezTo>
                <a:close/>
              </a:path>
            </a:pathLst>
          </a:custGeom>
          <a:solidFill>
            <a:srgbClr val="F2F2F2">
              <a:alpha val="4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omfortaa"/>
              <a:ea typeface="Comfortaa"/>
              <a:cs typeface="Comfortaa"/>
              <a:sym typeface="Comfortaa"/>
            </a:endParaRPr>
          </a:p>
        </p:txBody>
      </p:sp>
      <p:sp>
        <p:nvSpPr>
          <p:cNvPr id="68" name="Google Shape;68;p13"/>
          <p:cNvSpPr/>
          <p:nvPr/>
        </p:nvSpPr>
        <p:spPr>
          <a:xfrm rot="-2212194">
            <a:off x="5098789" y="2363037"/>
            <a:ext cx="1023138" cy="3581254"/>
          </a:xfrm>
          <a:custGeom>
            <a:rect b="b" l="l" r="r" t="t"/>
            <a:pathLst>
              <a:path extrusionOk="0" h="4842334" w="1383420">
                <a:moveTo>
                  <a:pt x="1180823" y="202597"/>
                </a:moveTo>
                <a:cubicBezTo>
                  <a:pt x="1305997" y="327772"/>
                  <a:pt x="1383420" y="500699"/>
                  <a:pt x="1383420" y="691710"/>
                </a:cubicBezTo>
                <a:lnTo>
                  <a:pt x="1383420" y="4842334"/>
                </a:lnTo>
                <a:lnTo>
                  <a:pt x="0" y="3458914"/>
                </a:lnTo>
                <a:lnTo>
                  <a:pt x="0" y="691710"/>
                </a:lnTo>
                <a:cubicBezTo>
                  <a:pt x="0" y="309689"/>
                  <a:pt x="309689" y="0"/>
                  <a:pt x="691710" y="0"/>
                </a:cubicBezTo>
                <a:cubicBezTo>
                  <a:pt x="882721" y="0"/>
                  <a:pt x="1055648" y="77422"/>
                  <a:pt x="1180823" y="202597"/>
                </a:cubicBezTo>
                <a:close/>
              </a:path>
            </a:pathLst>
          </a:custGeom>
          <a:noFill/>
          <a:ln cap="flat" cmpd="sng" w="12700">
            <a:solidFill>
              <a:schemeClr val="accent1">
                <a:alpha val="20000"/>
              </a:scheme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omfortaa"/>
              <a:ea typeface="Comfortaa"/>
              <a:cs typeface="Comfortaa"/>
              <a:sym typeface="Comfortaa"/>
            </a:endParaRPr>
          </a:p>
        </p:txBody>
      </p:sp>
      <p:sp>
        <p:nvSpPr>
          <p:cNvPr id="69" name="Google Shape;69;p13"/>
          <p:cNvSpPr/>
          <p:nvPr/>
        </p:nvSpPr>
        <p:spPr>
          <a:xfrm rot="-2212194">
            <a:off x="6470708" y="10277"/>
            <a:ext cx="1023138" cy="5871797"/>
          </a:xfrm>
          <a:custGeom>
            <a:rect b="b" l="l" r="r" t="t"/>
            <a:pathLst>
              <a:path extrusionOk="0" h="7939455" w="1383420">
                <a:moveTo>
                  <a:pt x="1180823" y="202597"/>
                </a:moveTo>
                <a:cubicBezTo>
                  <a:pt x="1305998" y="327772"/>
                  <a:pt x="1383420" y="500700"/>
                  <a:pt x="1383420" y="691710"/>
                </a:cubicBezTo>
                <a:lnTo>
                  <a:pt x="1383420" y="6982399"/>
                </a:lnTo>
                <a:lnTo>
                  <a:pt x="426364" y="7939455"/>
                </a:lnTo>
                <a:lnTo>
                  <a:pt x="0" y="7513090"/>
                </a:lnTo>
                <a:lnTo>
                  <a:pt x="0" y="691710"/>
                </a:lnTo>
                <a:cubicBezTo>
                  <a:pt x="0" y="309689"/>
                  <a:pt x="309689" y="0"/>
                  <a:pt x="691710" y="0"/>
                </a:cubicBezTo>
                <a:cubicBezTo>
                  <a:pt x="882720" y="0"/>
                  <a:pt x="1055648" y="77423"/>
                  <a:pt x="1180823" y="202597"/>
                </a:cubicBezTo>
                <a:close/>
              </a:path>
            </a:pathLst>
          </a:custGeom>
          <a:noFill/>
          <a:ln cap="flat" cmpd="sng" w="12700">
            <a:solidFill>
              <a:schemeClr val="accent1">
                <a:alpha val="20000"/>
              </a:scheme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omfortaa"/>
              <a:ea typeface="Comfortaa"/>
              <a:cs typeface="Comfortaa"/>
              <a:sym typeface="Comfortaa"/>
            </a:endParaRPr>
          </a:p>
        </p:txBody>
      </p:sp>
      <p:sp>
        <p:nvSpPr>
          <p:cNvPr id="70" name="Google Shape;70;p13"/>
          <p:cNvSpPr/>
          <p:nvPr/>
        </p:nvSpPr>
        <p:spPr>
          <a:xfrm rot="-2212194">
            <a:off x="7832275" y="1701958"/>
            <a:ext cx="1023138" cy="3086654"/>
          </a:xfrm>
          <a:custGeom>
            <a:rect b="b" l="l" r="r" t="t"/>
            <a:pathLst>
              <a:path extrusionOk="0" h="4173569" w="1383420">
                <a:moveTo>
                  <a:pt x="1180822" y="202597"/>
                </a:moveTo>
                <a:cubicBezTo>
                  <a:pt x="1305997" y="327772"/>
                  <a:pt x="1383420" y="500699"/>
                  <a:pt x="1383420" y="691710"/>
                </a:cubicBezTo>
                <a:lnTo>
                  <a:pt x="1383420" y="2798182"/>
                </a:lnTo>
                <a:lnTo>
                  <a:pt x="8033" y="4173569"/>
                </a:lnTo>
                <a:lnTo>
                  <a:pt x="0" y="4093882"/>
                </a:lnTo>
                <a:lnTo>
                  <a:pt x="0" y="691710"/>
                </a:lnTo>
                <a:cubicBezTo>
                  <a:pt x="0" y="309689"/>
                  <a:pt x="309689" y="0"/>
                  <a:pt x="691710" y="0"/>
                </a:cubicBezTo>
                <a:cubicBezTo>
                  <a:pt x="882721" y="0"/>
                  <a:pt x="1055648" y="77423"/>
                  <a:pt x="1180822" y="202597"/>
                </a:cubicBezTo>
                <a:close/>
              </a:path>
            </a:pathLst>
          </a:custGeom>
          <a:noFill/>
          <a:ln cap="flat" cmpd="sng" w="12700">
            <a:solidFill>
              <a:schemeClr val="accent1">
                <a:alpha val="20000"/>
              </a:scheme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omfortaa"/>
              <a:ea typeface="Comfortaa"/>
              <a:cs typeface="Comfortaa"/>
              <a:sym typeface="Comfortaa"/>
            </a:endParaRPr>
          </a:p>
        </p:txBody>
      </p:sp>
      <p:sp>
        <p:nvSpPr>
          <p:cNvPr id="71" name="Google Shape;71;p13"/>
          <p:cNvSpPr/>
          <p:nvPr/>
        </p:nvSpPr>
        <p:spPr>
          <a:xfrm>
            <a:off x="0" y="4660069"/>
            <a:ext cx="9144000" cy="483433"/>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omfortaa"/>
              <a:ea typeface="Comfortaa"/>
              <a:cs typeface="Comfortaa"/>
              <a:sym typeface="Comfortaa"/>
            </a:endParaRPr>
          </a:p>
        </p:txBody>
      </p:sp>
      <p:sp>
        <p:nvSpPr>
          <p:cNvPr id="72" name="Google Shape;72;p13"/>
          <p:cNvSpPr txBox="1"/>
          <p:nvPr/>
        </p:nvSpPr>
        <p:spPr>
          <a:xfrm>
            <a:off x="256525" y="4782775"/>
            <a:ext cx="3967800" cy="231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
                <a:solidFill>
                  <a:schemeClr val="accent1"/>
                </a:solidFill>
                <a:latin typeface="Lato Black"/>
                <a:ea typeface="Lato Black"/>
                <a:cs typeface="Lato Black"/>
                <a:sym typeface="Lato Black"/>
              </a:rPr>
              <a:t>DATA SCIENCE AND BUSINESS ANALYTICS</a:t>
            </a:r>
            <a:endParaRPr/>
          </a:p>
        </p:txBody>
      </p:sp>
      <p:sp>
        <p:nvSpPr>
          <p:cNvPr id="73" name="Google Shape;73;p13"/>
          <p:cNvSpPr txBox="1"/>
          <p:nvPr/>
        </p:nvSpPr>
        <p:spPr>
          <a:xfrm>
            <a:off x="5489080" y="4805863"/>
            <a:ext cx="3397452" cy="18466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b="1" lang="en" sz="1000">
                <a:solidFill>
                  <a:schemeClr val="lt2"/>
                </a:solidFill>
                <a:latin typeface="Comfortaa"/>
                <a:ea typeface="Comfortaa"/>
                <a:cs typeface="Comfortaa"/>
                <a:sym typeface="Comfortaa"/>
              </a:rPr>
              <a:t>Charles Laurent, Jenny Park, AJ Marino</a:t>
            </a:r>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2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 Id="rId3" Type="http://schemas.openxmlformats.org/officeDocument/2006/relationships/image" Target="../media/image20.jpg"/><Relationship Id="rId4" Type="http://schemas.openxmlformats.org/officeDocument/2006/relationships/image" Target="../media/image2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image" Target="../media/image2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worldpopulationreview.com/states/state-abbreviations/" TargetMode="External"/><Relationship Id="rId4" Type="http://schemas.openxmlformats.org/officeDocument/2006/relationships/image" Target="../media/image10.png"/><Relationship Id="rId5" Type="http://schemas.openxmlformats.org/officeDocument/2006/relationships/image" Target="../media/image12.png"/><Relationship Id="rId6" Type="http://schemas.openxmlformats.org/officeDocument/2006/relationships/hyperlink" Target="http://factfinder.census.gov/bkmk/table/1.0/en/ACS/17_1YR/R1901.US01PRF"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 Id="rId3" Type="http://schemas.openxmlformats.org/officeDocument/2006/relationships/hyperlink" Target="https://www-statista-com.proxy.library.nyu.edu/statistics/188105/annual-gdp-of-the-united-states-since-1990/" TargetMode="Externa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 Id="rId3" Type="http://schemas.openxmlformats.org/officeDocument/2006/relationships/image" Target="../media/image25.jpg"/><Relationship Id="rId4" Type="http://schemas.openxmlformats.org/officeDocument/2006/relationships/image" Target="../media/image2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 Id="rId3"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 Id="rId3" Type="http://schemas.openxmlformats.org/officeDocument/2006/relationships/image" Target="../media/image28.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3.xml"/><Relationship Id="rId3" Type="http://schemas.openxmlformats.org/officeDocument/2006/relationships/image" Target="../media/image29.jpg"/><Relationship Id="rId4" Type="http://schemas.openxmlformats.org/officeDocument/2006/relationships/image" Target="../media/image27.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4.xml"/><Relationship Id="rId3" Type="http://schemas.openxmlformats.org/officeDocument/2006/relationships/image" Target="../media/image1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1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pic>
        <p:nvPicPr>
          <p:cNvPr id="165" name="Google Shape;165;p39"/>
          <p:cNvPicPr preferRelativeResize="0"/>
          <p:nvPr>
            <p:ph idx="2" type="pic"/>
          </p:nvPr>
        </p:nvPicPr>
        <p:blipFill rotWithShape="1">
          <a:blip r:embed="rId3">
            <a:alphaModFix/>
          </a:blip>
          <a:srcRect b="42799" l="0" r="0" t="18980"/>
          <a:stretch/>
        </p:blipFill>
        <p:spPr>
          <a:xfrm>
            <a:off x="-602" y="2"/>
            <a:ext cx="9144600" cy="4660200"/>
          </a:xfrm>
          <a:prstGeom prst="rect">
            <a:avLst/>
          </a:prstGeom>
          <a:solidFill>
            <a:srgbClr val="F2F2F2"/>
          </a:solidFill>
          <a:ln>
            <a:noFill/>
          </a:ln>
        </p:spPr>
      </p:pic>
      <p:sp>
        <p:nvSpPr>
          <p:cNvPr id="166" name="Google Shape;166;p39"/>
          <p:cNvSpPr/>
          <p:nvPr/>
        </p:nvSpPr>
        <p:spPr>
          <a:xfrm>
            <a:off x="0" y="2378868"/>
            <a:ext cx="9144000" cy="2281200"/>
          </a:xfrm>
          <a:prstGeom prst="rect">
            <a:avLst/>
          </a:prstGeom>
          <a:solidFill>
            <a:schemeClr val="dk2">
              <a:alpha val="89803"/>
            </a:schemeClr>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167" name="Google Shape;167;p39"/>
          <p:cNvSpPr txBox="1"/>
          <p:nvPr>
            <p:ph type="title"/>
          </p:nvPr>
        </p:nvSpPr>
        <p:spPr>
          <a:xfrm>
            <a:off x="65225" y="3075425"/>
            <a:ext cx="8871000" cy="6063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2"/>
              </a:buClr>
              <a:buSzPts val="4900"/>
              <a:buFont typeface="Lato Black"/>
              <a:buNone/>
            </a:pPr>
            <a:r>
              <a:rPr lang="en"/>
              <a:t>The Price of Education</a:t>
            </a:r>
            <a:endParaRPr/>
          </a:p>
        </p:txBody>
      </p:sp>
      <p:sp>
        <p:nvSpPr>
          <p:cNvPr id="168" name="Google Shape;168;p39"/>
          <p:cNvSpPr txBox="1"/>
          <p:nvPr>
            <p:ph idx="1" type="body"/>
          </p:nvPr>
        </p:nvSpPr>
        <p:spPr>
          <a:xfrm>
            <a:off x="2247699" y="3785300"/>
            <a:ext cx="4506000" cy="244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None/>
            </a:pPr>
            <a:r>
              <a:rPr lang="en"/>
              <a:t>Predicting the Level of Debt for Programs &amp; Majors</a:t>
            </a:r>
            <a:endParaRPr/>
          </a:p>
          <a:p>
            <a:pPr indent="0" lvl="0" marL="0" rtl="0" algn="l">
              <a:lnSpc>
                <a:spcPct val="90000"/>
              </a:lnSpc>
              <a:spcBef>
                <a:spcPts val="0"/>
              </a:spcBef>
              <a:spcAft>
                <a:spcPts val="0"/>
              </a:spcAft>
              <a:buClr>
                <a:schemeClr val="lt2"/>
              </a:buClr>
              <a:buSzPts val="1200"/>
              <a:buNone/>
            </a:pPr>
            <a:r>
              <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166"/>
                                        </p:tgtEl>
                                        <p:attrNameLst>
                                          <p:attrName>style.visibility</p:attrName>
                                        </p:attrNameLst>
                                      </p:cBhvr>
                                      <p:to>
                                        <p:strVal val="visible"/>
                                      </p:to>
                                    </p:set>
                                    <p:animEffect filter="fade" transition="in">
                                      <p:cBhvr>
                                        <p:cTn dur="500"/>
                                        <p:tgtEl>
                                          <p:spTgt spid="166"/>
                                        </p:tgtEl>
                                      </p:cBhvr>
                                    </p:animEffect>
                                  </p:childTnLst>
                                </p:cTn>
                              </p:par>
                              <p:par>
                                <p:cTn fill="hold" nodeType="withEffect" presetClass="entr" presetID="10" presetSubtype="0">
                                  <p:stCondLst>
                                    <p:cond delay="50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par>
                                <p:cTn fill="hold" nodeType="withEffect" presetClass="entr" presetID="10" presetSubtype="0">
                                  <p:stCondLst>
                                    <p:cond delay="750"/>
                                  </p:stCondLst>
                                  <p:childTnLst>
                                    <p:set>
                                      <p:cBhvr>
                                        <p:cTn dur="1" fill="hold">
                                          <p:stCondLst>
                                            <p:cond delay="0"/>
                                          </p:stCondLst>
                                        </p:cTn>
                                        <p:tgtEl>
                                          <p:spTgt spid="168">
                                            <p:txEl>
                                              <p:pRg end="0" st="0"/>
                                            </p:txEl>
                                          </p:spTgt>
                                        </p:tgtEl>
                                        <p:attrNameLst>
                                          <p:attrName>style.visibility</p:attrName>
                                        </p:attrNameLst>
                                      </p:cBhvr>
                                      <p:to>
                                        <p:strVal val="visible"/>
                                      </p:to>
                                    </p:set>
                                    <p:animEffect filter="fade" transition="in">
                                      <p:cBhvr>
                                        <p:cTn dur="1000"/>
                                        <p:tgtEl>
                                          <p:spTgt spid="168">
                                            <p:txEl>
                                              <p:pRg end="0" st="0"/>
                                            </p:txEl>
                                          </p:spTgt>
                                        </p:tgtEl>
                                      </p:cBhvr>
                                    </p:animEffect>
                                  </p:childTnLst>
                                </p:cTn>
                              </p:par>
                              <p:par>
                                <p:cTn fill="hold" nodeType="withEffect" presetClass="entr" presetID="10" presetSubtype="0">
                                  <p:stCondLst>
                                    <p:cond delay="750"/>
                                  </p:stCondLst>
                                  <p:childTnLst>
                                    <p:set>
                                      <p:cBhvr>
                                        <p:cTn dur="1" fill="hold">
                                          <p:stCondLst>
                                            <p:cond delay="0"/>
                                          </p:stCondLst>
                                        </p:cTn>
                                        <p:tgtEl>
                                          <p:spTgt spid="168">
                                            <p:txEl>
                                              <p:pRg end="1" st="1"/>
                                            </p:txEl>
                                          </p:spTgt>
                                        </p:tgtEl>
                                        <p:attrNameLst>
                                          <p:attrName>style.visibility</p:attrName>
                                        </p:attrNameLst>
                                      </p:cBhvr>
                                      <p:to>
                                        <p:strVal val="visible"/>
                                      </p:to>
                                    </p:set>
                                    <p:animEffect filter="fade" transition="in">
                                      <p:cBhvr>
                                        <p:cTn dur="1000"/>
                                        <p:tgtEl>
                                          <p:spTgt spid="168">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48"/>
          <p:cNvSpPr txBox="1"/>
          <p:nvPr>
            <p:ph type="title"/>
          </p:nvPr>
        </p:nvSpPr>
        <p:spPr>
          <a:xfrm>
            <a:off x="820800" y="421025"/>
            <a:ext cx="75024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Debt-to-Income Ratio: </a:t>
            </a:r>
            <a:endParaRPr/>
          </a:p>
          <a:p>
            <a:pPr indent="0" lvl="0" marL="0" rtl="0" algn="ctr">
              <a:spcBef>
                <a:spcPts val="0"/>
              </a:spcBef>
              <a:spcAft>
                <a:spcPts val="0"/>
              </a:spcAft>
              <a:buNone/>
            </a:pPr>
            <a:r>
              <a:rPr lang="en">
                <a:solidFill>
                  <a:schemeClr val="accent1"/>
                </a:solidFill>
              </a:rPr>
              <a:t>Geographical Breakdown</a:t>
            </a:r>
            <a:endParaRPr>
              <a:solidFill>
                <a:schemeClr val="accent1"/>
              </a:solidFill>
            </a:endParaRPr>
          </a:p>
        </p:txBody>
      </p:sp>
      <p:pic>
        <p:nvPicPr>
          <p:cNvPr id="290" name="Google Shape;290;p48"/>
          <p:cNvPicPr preferRelativeResize="0"/>
          <p:nvPr/>
        </p:nvPicPr>
        <p:blipFill>
          <a:blip r:embed="rId3">
            <a:alphaModFix/>
          </a:blip>
          <a:stretch>
            <a:fillRect/>
          </a:stretch>
        </p:blipFill>
        <p:spPr>
          <a:xfrm>
            <a:off x="152400" y="1115825"/>
            <a:ext cx="8839199" cy="334238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49"/>
          <p:cNvSpPr txBox="1"/>
          <p:nvPr>
            <p:ph type="title"/>
          </p:nvPr>
        </p:nvSpPr>
        <p:spPr>
          <a:xfrm>
            <a:off x="820800" y="421025"/>
            <a:ext cx="75024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Debt-to-Income Ratio: </a:t>
            </a:r>
            <a:r>
              <a:rPr lang="en">
                <a:solidFill>
                  <a:schemeClr val="accent1"/>
                </a:solidFill>
              </a:rPr>
              <a:t>Household Income</a:t>
            </a:r>
            <a:endParaRPr>
              <a:solidFill>
                <a:schemeClr val="accent1"/>
              </a:solidFill>
            </a:endParaRPr>
          </a:p>
        </p:txBody>
      </p:sp>
      <p:pic>
        <p:nvPicPr>
          <p:cNvPr id="296" name="Google Shape;296;p49"/>
          <p:cNvPicPr preferRelativeResize="0"/>
          <p:nvPr/>
        </p:nvPicPr>
        <p:blipFill>
          <a:blip r:embed="rId3">
            <a:alphaModFix/>
          </a:blip>
          <a:stretch>
            <a:fillRect/>
          </a:stretch>
        </p:blipFill>
        <p:spPr>
          <a:xfrm>
            <a:off x="152400" y="1530500"/>
            <a:ext cx="8839201" cy="20824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50"/>
          <p:cNvSpPr txBox="1"/>
          <p:nvPr>
            <p:ph type="title"/>
          </p:nvPr>
        </p:nvSpPr>
        <p:spPr>
          <a:xfrm>
            <a:off x="1197429" y="4591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Debt-to-Income  </a:t>
            </a:r>
            <a:r>
              <a:rPr lang="en">
                <a:solidFill>
                  <a:schemeClr val="accent1"/>
                </a:solidFill>
              </a:rPr>
              <a:t>NYU</a:t>
            </a:r>
            <a:endParaRPr>
              <a:solidFill>
                <a:schemeClr val="accent1"/>
              </a:solidFill>
            </a:endParaRPr>
          </a:p>
        </p:txBody>
      </p:sp>
      <p:pic>
        <p:nvPicPr>
          <p:cNvPr id="302" name="Google Shape;302;p50"/>
          <p:cNvPicPr preferRelativeResize="0"/>
          <p:nvPr/>
        </p:nvPicPr>
        <p:blipFill>
          <a:blip r:embed="rId3">
            <a:alphaModFix/>
          </a:blip>
          <a:stretch>
            <a:fillRect/>
          </a:stretch>
        </p:blipFill>
        <p:spPr>
          <a:xfrm>
            <a:off x="439888" y="1097251"/>
            <a:ext cx="8264224" cy="3408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51"/>
          <p:cNvSpPr txBox="1"/>
          <p:nvPr>
            <p:ph type="title"/>
          </p:nvPr>
        </p:nvSpPr>
        <p:spPr>
          <a:xfrm>
            <a:off x="1197454" y="1896712"/>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Prediction Model</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Google Shape;312;p52"/>
          <p:cNvSpPr txBox="1"/>
          <p:nvPr>
            <p:ph type="title"/>
          </p:nvPr>
        </p:nvSpPr>
        <p:spPr>
          <a:xfrm>
            <a:off x="1197429" y="459137"/>
            <a:ext cx="6749144" cy="542349"/>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Lato Black"/>
              <a:buNone/>
            </a:pPr>
            <a:r>
              <a:rPr lang="en"/>
              <a:t>Modeling </a:t>
            </a:r>
            <a:r>
              <a:rPr lang="en">
                <a:solidFill>
                  <a:schemeClr val="accent1"/>
                </a:solidFill>
              </a:rPr>
              <a:t>Techniques</a:t>
            </a:r>
            <a:endParaRPr/>
          </a:p>
        </p:txBody>
      </p:sp>
      <p:sp>
        <p:nvSpPr>
          <p:cNvPr id="313" name="Google Shape;313;p52"/>
          <p:cNvSpPr txBox="1"/>
          <p:nvPr/>
        </p:nvSpPr>
        <p:spPr>
          <a:xfrm>
            <a:off x="891333" y="3339489"/>
            <a:ext cx="2017800" cy="519600"/>
          </a:xfrm>
          <a:prstGeom prst="rect">
            <a:avLst/>
          </a:prstGeom>
          <a:noFill/>
          <a:ln>
            <a:noFill/>
          </a:ln>
        </p:spPr>
        <p:txBody>
          <a:bodyPr anchorCtr="0" anchor="ctr" bIns="45700" lIns="91425" spcFirstLastPara="1" rIns="91425" wrap="square" tIns="45700">
            <a:noAutofit/>
          </a:bodyPr>
          <a:lstStyle/>
          <a:p>
            <a:pPr indent="0" lvl="0" marL="0" marR="0" rtl="0" algn="ctr">
              <a:lnSpc>
                <a:spcPct val="150000"/>
              </a:lnSpc>
              <a:spcBef>
                <a:spcPts val="0"/>
              </a:spcBef>
              <a:spcAft>
                <a:spcPts val="0"/>
              </a:spcAft>
              <a:buNone/>
            </a:pPr>
            <a:r>
              <a:rPr lang="en" sz="900">
                <a:solidFill>
                  <a:schemeClr val="dk1"/>
                </a:solidFill>
                <a:latin typeface="Comfortaa"/>
                <a:ea typeface="Comfortaa"/>
                <a:cs typeface="Comfortaa"/>
                <a:sym typeface="Comfortaa"/>
              </a:rPr>
              <a:t>Generated box plots to visualize any effect top features had on D-T-I</a:t>
            </a:r>
            <a:endParaRPr/>
          </a:p>
        </p:txBody>
      </p:sp>
      <p:sp>
        <p:nvSpPr>
          <p:cNvPr id="314" name="Google Shape;314;p52"/>
          <p:cNvSpPr txBox="1"/>
          <p:nvPr/>
        </p:nvSpPr>
        <p:spPr>
          <a:xfrm>
            <a:off x="891358" y="2898371"/>
            <a:ext cx="20178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dk1"/>
                </a:solidFill>
                <a:latin typeface="Comfortaa"/>
                <a:ea typeface="Comfortaa"/>
                <a:cs typeface="Comfortaa"/>
                <a:sym typeface="Comfortaa"/>
              </a:rPr>
              <a:t>Box Plots</a:t>
            </a:r>
            <a:endParaRPr/>
          </a:p>
        </p:txBody>
      </p:sp>
      <p:sp>
        <p:nvSpPr>
          <p:cNvPr id="315" name="Google Shape;315;p52"/>
          <p:cNvSpPr txBox="1"/>
          <p:nvPr/>
        </p:nvSpPr>
        <p:spPr>
          <a:xfrm>
            <a:off x="3563120" y="3339539"/>
            <a:ext cx="2017800" cy="519600"/>
          </a:xfrm>
          <a:prstGeom prst="rect">
            <a:avLst/>
          </a:prstGeom>
          <a:noFill/>
          <a:ln>
            <a:noFill/>
          </a:ln>
        </p:spPr>
        <p:txBody>
          <a:bodyPr anchorCtr="0" anchor="ctr" bIns="45700" lIns="91425" spcFirstLastPara="1" rIns="91425" wrap="square" tIns="45700">
            <a:noAutofit/>
          </a:bodyPr>
          <a:lstStyle/>
          <a:p>
            <a:pPr indent="0" lvl="0" marL="0" marR="0" rtl="0" algn="ctr">
              <a:lnSpc>
                <a:spcPct val="150000"/>
              </a:lnSpc>
              <a:spcBef>
                <a:spcPts val="0"/>
              </a:spcBef>
              <a:spcAft>
                <a:spcPts val="0"/>
              </a:spcAft>
              <a:buNone/>
            </a:pPr>
            <a:r>
              <a:rPr lang="en" sz="900">
                <a:solidFill>
                  <a:schemeClr val="dk1"/>
                </a:solidFill>
                <a:latin typeface="Comfortaa"/>
                <a:ea typeface="Comfortaa"/>
                <a:cs typeface="Comfortaa"/>
                <a:sym typeface="Comfortaa"/>
              </a:rPr>
              <a:t>Examine different features and create binary nodes from comparing different entropy values across the features</a:t>
            </a:r>
            <a:endParaRPr/>
          </a:p>
        </p:txBody>
      </p:sp>
      <p:sp>
        <p:nvSpPr>
          <p:cNvPr id="316" name="Google Shape;316;p52"/>
          <p:cNvSpPr txBox="1"/>
          <p:nvPr/>
        </p:nvSpPr>
        <p:spPr>
          <a:xfrm>
            <a:off x="3563120" y="2898371"/>
            <a:ext cx="20178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dk1"/>
                </a:solidFill>
                <a:latin typeface="Comfortaa"/>
                <a:ea typeface="Comfortaa"/>
                <a:cs typeface="Comfortaa"/>
                <a:sym typeface="Comfortaa"/>
              </a:rPr>
              <a:t>Decision Tree</a:t>
            </a:r>
            <a:endParaRPr/>
          </a:p>
        </p:txBody>
      </p:sp>
      <p:sp>
        <p:nvSpPr>
          <p:cNvPr id="317" name="Google Shape;317;p52"/>
          <p:cNvSpPr txBox="1"/>
          <p:nvPr/>
        </p:nvSpPr>
        <p:spPr>
          <a:xfrm>
            <a:off x="6234931" y="3339539"/>
            <a:ext cx="2017800" cy="519600"/>
          </a:xfrm>
          <a:prstGeom prst="rect">
            <a:avLst/>
          </a:prstGeom>
          <a:noFill/>
          <a:ln>
            <a:noFill/>
          </a:ln>
        </p:spPr>
        <p:txBody>
          <a:bodyPr anchorCtr="0" anchor="ctr" bIns="45700" lIns="91425" spcFirstLastPara="1" rIns="91425" wrap="square" tIns="45700">
            <a:noAutofit/>
          </a:bodyPr>
          <a:lstStyle/>
          <a:p>
            <a:pPr indent="0" lvl="0" marL="0" marR="0" rtl="0" algn="ctr">
              <a:lnSpc>
                <a:spcPct val="150000"/>
              </a:lnSpc>
              <a:spcBef>
                <a:spcPts val="0"/>
              </a:spcBef>
              <a:spcAft>
                <a:spcPts val="0"/>
              </a:spcAft>
              <a:buNone/>
            </a:pPr>
            <a:r>
              <a:rPr lang="en" sz="900">
                <a:solidFill>
                  <a:schemeClr val="dk1"/>
                </a:solidFill>
                <a:latin typeface="Comfortaa"/>
                <a:ea typeface="Comfortaa"/>
                <a:cs typeface="Comfortaa"/>
                <a:sym typeface="Comfortaa"/>
              </a:rPr>
              <a:t>Iterates over features to combine decision trees for D-T-I ratio and reveal top 20 </a:t>
            </a:r>
            <a:r>
              <a:rPr lang="en" sz="900">
                <a:solidFill>
                  <a:schemeClr val="dk1"/>
                </a:solidFill>
                <a:latin typeface="Comfortaa"/>
                <a:ea typeface="Comfortaa"/>
                <a:cs typeface="Comfortaa"/>
                <a:sym typeface="Comfortaa"/>
              </a:rPr>
              <a:t>predictive</a:t>
            </a:r>
            <a:r>
              <a:rPr lang="en" sz="900">
                <a:solidFill>
                  <a:schemeClr val="dk1"/>
                </a:solidFill>
                <a:latin typeface="Comfortaa"/>
                <a:ea typeface="Comfortaa"/>
                <a:cs typeface="Comfortaa"/>
                <a:sym typeface="Comfortaa"/>
              </a:rPr>
              <a:t> features.</a:t>
            </a:r>
            <a:endParaRPr/>
          </a:p>
        </p:txBody>
      </p:sp>
      <p:sp>
        <p:nvSpPr>
          <p:cNvPr id="318" name="Google Shape;318;p52"/>
          <p:cNvSpPr txBox="1"/>
          <p:nvPr/>
        </p:nvSpPr>
        <p:spPr>
          <a:xfrm>
            <a:off x="6234881" y="2898371"/>
            <a:ext cx="20178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dk1"/>
                </a:solidFill>
                <a:latin typeface="Comfortaa"/>
                <a:ea typeface="Comfortaa"/>
                <a:cs typeface="Comfortaa"/>
                <a:sym typeface="Comfortaa"/>
              </a:rPr>
              <a:t>Random Forest</a:t>
            </a:r>
            <a:endParaRPr/>
          </a:p>
        </p:txBody>
      </p:sp>
      <p:cxnSp>
        <p:nvCxnSpPr>
          <p:cNvPr id="319" name="Google Shape;319;p52"/>
          <p:cNvCxnSpPr/>
          <p:nvPr/>
        </p:nvCxnSpPr>
        <p:spPr>
          <a:xfrm>
            <a:off x="3237511" y="2684575"/>
            <a:ext cx="0" cy="1614900"/>
          </a:xfrm>
          <a:prstGeom prst="straightConnector1">
            <a:avLst/>
          </a:prstGeom>
          <a:noFill/>
          <a:ln cap="flat" cmpd="sng" w="9525">
            <a:solidFill>
              <a:schemeClr val="accent1"/>
            </a:solidFill>
            <a:prstDash val="solid"/>
            <a:miter lim="800000"/>
            <a:headEnd len="sm" w="sm" type="none"/>
            <a:tailEnd len="sm" w="sm" type="none"/>
          </a:ln>
        </p:spPr>
      </p:cxnSp>
      <p:cxnSp>
        <p:nvCxnSpPr>
          <p:cNvPr id="320" name="Google Shape;320;p52"/>
          <p:cNvCxnSpPr/>
          <p:nvPr/>
        </p:nvCxnSpPr>
        <p:spPr>
          <a:xfrm>
            <a:off x="5990696" y="2684575"/>
            <a:ext cx="0" cy="1614900"/>
          </a:xfrm>
          <a:prstGeom prst="straightConnector1">
            <a:avLst/>
          </a:prstGeom>
          <a:noFill/>
          <a:ln cap="flat" cmpd="sng" w="9525">
            <a:solidFill>
              <a:schemeClr val="accent1"/>
            </a:solidFill>
            <a:prstDash val="solid"/>
            <a:miter lim="800000"/>
            <a:headEnd len="sm" w="sm" type="none"/>
            <a:tailEnd len="sm" w="sm" type="none"/>
          </a:ln>
        </p:spPr>
      </p:cxnSp>
      <p:sp>
        <p:nvSpPr>
          <p:cNvPr id="321" name="Google Shape;321;p52"/>
          <p:cNvSpPr txBox="1"/>
          <p:nvPr/>
        </p:nvSpPr>
        <p:spPr>
          <a:xfrm>
            <a:off x="2262958" y="1346834"/>
            <a:ext cx="20178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dk1"/>
                </a:solidFill>
                <a:latin typeface="Comfortaa"/>
                <a:ea typeface="Comfortaa"/>
                <a:cs typeface="Comfortaa"/>
                <a:sym typeface="Comfortaa"/>
              </a:rPr>
              <a:t>K-Folds</a:t>
            </a:r>
            <a:endParaRPr/>
          </a:p>
        </p:txBody>
      </p:sp>
      <p:sp>
        <p:nvSpPr>
          <p:cNvPr id="322" name="Google Shape;322;p52"/>
          <p:cNvSpPr txBox="1"/>
          <p:nvPr/>
        </p:nvSpPr>
        <p:spPr>
          <a:xfrm>
            <a:off x="4873458" y="1796376"/>
            <a:ext cx="2017800" cy="519600"/>
          </a:xfrm>
          <a:prstGeom prst="rect">
            <a:avLst/>
          </a:prstGeom>
          <a:noFill/>
          <a:ln>
            <a:noFill/>
          </a:ln>
        </p:spPr>
        <p:txBody>
          <a:bodyPr anchorCtr="0" anchor="ctr" bIns="45700" lIns="91425" spcFirstLastPara="1" rIns="91425" wrap="square" tIns="45700">
            <a:noAutofit/>
          </a:bodyPr>
          <a:lstStyle/>
          <a:p>
            <a:pPr indent="0" lvl="0" marL="0" marR="0" rtl="0" algn="ctr">
              <a:lnSpc>
                <a:spcPct val="150000"/>
              </a:lnSpc>
              <a:spcBef>
                <a:spcPts val="0"/>
              </a:spcBef>
              <a:spcAft>
                <a:spcPts val="0"/>
              </a:spcAft>
              <a:buNone/>
            </a:pPr>
            <a:r>
              <a:rPr lang="en" sz="900">
                <a:solidFill>
                  <a:schemeClr val="dk1"/>
                </a:solidFill>
                <a:latin typeface="Comfortaa"/>
                <a:ea typeface="Comfortaa"/>
                <a:cs typeface="Comfortaa"/>
                <a:sym typeface="Comfortaa"/>
              </a:rPr>
              <a:t>Clustered debt-to-income ratio into two KMeans to find a guideline for establishing binary criteria</a:t>
            </a:r>
            <a:endParaRPr/>
          </a:p>
        </p:txBody>
      </p:sp>
      <p:sp>
        <p:nvSpPr>
          <p:cNvPr id="323" name="Google Shape;323;p52"/>
          <p:cNvSpPr txBox="1"/>
          <p:nvPr/>
        </p:nvSpPr>
        <p:spPr>
          <a:xfrm>
            <a:off x="4873458" y="1346834"/>
            <a:ext cx="20178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dk1"/>
                </a:solidFill>
                <a:latin typeface="Comfortaa"/>
                <a:ea typeface="Comfortaa"/>
                <a:cs typeface="Comfortaa"/>
                <a:sym typeface="Comfortaa"/>
              </a:rPr>
              <a:t>Clustering</a:t>
            </a:r>
            <a:endParaRPr/>
          </a:p>
        </p:txBody>
      </p:sp>
      <p:cxnSp>
        <p:nvCxnSpPr>
          <p:cNvPr id="324" name="Google Shape;324;p52"/>
          <p:cNvCxnSpPr/>
          <p:nvPr/>
        </p:nvCxnSpPr>
        <p:spPr>
          <a:xfrm>
            <a:off x="4571561" y="1209650"/>
            <a:ext cx="11100" cy="1217400"/>
          </a:xfrm>
          <a:prstGeom prst="straightConnector1">
            <a:avLst/>
          </a:prstGeom>
          <a:noFill/>
          <a:ln cap="flat" cmpd="sng" w="9525">
            <a:solidFill>
              <a:schemeClr val="accent1"/>
            </a:solidFill>
            <a:prstDash val="solid"/>
            <a:miter lim="800000"/>
            <a:headEnd len="sm" w="sm" type="none"/>
            <a:tailEnd len="sm" w="sm" type="none"/>
          </a:ln>
        </p:spPr>
      </p:cxnSp>
      <p:sp>
        <p:nvSpPr>
          <p:cNvPr id="325" name="Google Shape;325;p52"/>
          <p:cNvSpPr txBox="1"/>
          <p:nvPr/>
        </p:nvSpPr>
        <p:spPr>
          <a:xfrm>
            <a:off x="2135875" y="1728225"/>
            <a:ext cx="2110500" cy="519600"/>
          </a:xfrm>
          <a:prstGeom prst="rect">
            <a:avLst/>
          </a:prstGeom>
          <a:noFill/>
          <a:ln>
            <a:noFill/>
          </a:ln>
        </p:spPr>
        <p:txBody>
          <a:bodyPr anchorCtr="0" anchor="ctr" bIns="45700" lIns="91425" spcFirstLastPara="1" rIns="91425" wrap="square" tIns="45700">
            <a:noAutofit/>
          </a:bodyPr>
          <a:lstStyle/>
          <a:p>
            <a:pPr indent="0" lvl="0" marL="0" marR="0" rtl="0" algn="ctr">
              <a:lnSpc>
                <a:spcPct val="150000"/>
              </a:lnSpc>
              <a:spcBef>
                <a:spcPts val="0"/>
              </a:spcBef>
              <a:spcAft>
                <a:spcPts val="0"/>
              </a:spcAft>
              <a:buNone/>
            </a:pPr>
            <a:r>
              <a:rPr lang="en" sz="900">
                <a:solidFill>
                  <a:schemeClr val="dk1"/>
                </a:solidFill>
                <a:latin typeface="Comfortaa"/>
                <a:ea typeface="Comfortaa"/>
                <a:cs typeface="Comfortaa"/>
                <a:sym typeface="Comfortaa"/>
              </a:rPr>
              <a:t>Selected training set of data to hold against smaller test set for decision tree model</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312"/>
                                        </p:tgtEl>
                                        <p:attrNameLst>
                                          <p:attrName>style.visibility</p:attrName>
                                        </p:attrNameLst>
                                      </p:cBhvr>
                                      <p:to>
                                        <p:strVal val="visible"/>
                                      </p:to>
                                    </p:set>
                                    <p:anim calcmode="lin" valueType="num">
                                      <p:cBhvr additive="base">
                                        <p:cTn dur="1000"/>
                                        <p:tgtEl>
                                          <p:spTgt spid="312"/>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250"/>
                                  </p:stCondLst>
                                  <p:childTnLst>
                                    <p:set>
                                      <p:cBhvr>
                                        <p:cTn dur="1" fill="hold">
                                          <p:stCondLst>
                                            <p:cond delay="0"/>
                                          </p:stCondLst>
                                        </p:cTn>
                                        <p:tgtEl>
                                          <p:spTgt spid="313"/>
                                        </p:tgtEl>
                                        <p:attrNameLst>
                                          <p:attrName>style.visibility</p:attrName>
                                        </p:attrNameLst>
                                      </p:cBhvr>
                                      <p:to>
                                        <p:strVal val="visible"/>
                                      </p:to>
                                    </p:set>
                                    <p:animEffect filter="fade" transition="in">
                                      <p:cBhvr>
                                        <p:cTn dur="1000"/>
                                        <p:tgtEl>
                                          <p:spTgt spid="313"/>
                                        </p:tgtEl>
                                      </p:cBhvr>
                                    </p:animEffect>
                                  </p:childTnLst>
                                </p:cTn>
                              </p:par>
                              <p:par>
                                <p:cTn fill="hold" nodeType="withEffect" presetClass="entr" presetID="10" presetSubtype="0">
                                  <p:stCondLst>
                                    <p:cond delay="250"/>
                                  </p:stCondLst>
                                  <p:childTnLst>
                                    <p:set>
                                      <p:cBhvr>
                                        <p:cTn dur="1" fill="hold">
                                          <p:stCondLst>
                                            <p:cond delay="0"/>
                                          </p:stCondLst>
                                        </p:cTn>
                                        <p:tgtEl>
                                          <p:spTgt spid="314"/>
                                        </p:tgtEl>
                                        <p:attrNameLst>
                                          <p:attrName>style.visibility</p:attrName>
                                        </p:attrNameLst>
                                      </p:cBhvr>
                                      <p:to>
                                        <p:strVal val="visible"/>
                                      </p:to>
                                    </p:set>
                                    <p:animEffect filter="fade" transition="in">
                                      <p:cBhvr>
                                        <p:cTn dur="1000"/>
                                        <p:tgtEl>
                                          <p:spTgt spid="314"/>
                                        </p:tgtEl>
                                      </p:cBhvr>
                                    </p:animEffect>
                                  </p:childTnLst>
                                </p:cTn>
                              </p:par>
                              <p:par>
                                <p:cTn fill="hold" nodeType="withEffect" presetClass="entr" presetID="10" presetSubtype="0">
                                  <p:stCondLst>
                                    <p:cond delay="500"/>
                                  </p:stCondLst>
                                  <p:childTnLst>
                                    <p:set>
                                      <p:cBhvr>
                                        <p:cTn dur="1" fill="hold">
                                          <p:stCondLst>
                                            <p:cond delay="0"/>
                                          </p:stCondLst>
                                        </p:cTn>
                                        <p:tgtEl>
                                          <p:spTgt spid="319"/>
                                        </p:tgtEl>
                                        <p:attrNameLst>
                                          <p:attrName>style.visibility</p:attrName>
                                        </p:attrNameLst>
                                      </p:cBhvr>
                                      <p:to>
                                        <p:strVal val="visible"/>
                                      </p:to>
                                    </p:set>
                                    <p:animEffect filter="fade" transition="in">
                                      <p:cBhvr>
                                        <p:cTn dur="500"/>
                                        <p:tgtEl>
                                          <p:spTgt spid="319"/>
                                        </p:tgtEl>
                                      </p:cBhvr>
                                    </p:animEffect>
                                  </p:childTnLst>
                                </p:cTn>
                              </p:par>
                              <p:par>
                                <p:cTn fill="hold" nodeType="withEffect" presetClass="entr" presetID="10" presetSubtype="0">
                                  <p:stCondLst>
                                    <p:cond delay="75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par>
                                <p:cTn fill="hold" nodeType="withEffect" presetClass="entr" presetID="10" presetSubtype="0">
                                  <p:stCondLst>
                                    <p:cond delay="750"/>
                                  </p:stCondLst>
                                  <p:childTnLst>
                                    <p:set>
                                      <p:cBhvr>
                                        <p:cTn dur="1" fill="hold">
                                          <p:stCondLst>
                                            <p:cond delay="0"/>
                                          </p:stCondLst>
                                        </p:cTn>
                                        <p:tgtEl>
                                          <p:spTgt spid="316"/>
                                        </p:tgtEl>
                                        <p:attrNameLst>
                                          <p:attrName>style.visibility</p:attrName>
                                        </p:attrNameLst>
                                      </p:cBhvr>
                                      <p:to>
                                        <p:strVal val="visible"/>
                                      </p:to>
                                    </p:set>
                                    <p:animEffect filter="fade" transition="in">
                                      <p:cBhvr>
                                        <p:cTn dur="1000"/>
                                        <p:tgtEl>
                                          <p:spTgt spid="316"/>
                                        </p:tgtEl>
                                      </p:cBhvr>
                                    </p:animEffect>
                                  </p:childTnLst>
                                </p:cTn>
                              </p:par>
                              <p:par>
                                <p:cTn fill="hold" nodeType="withEffect" presetClass="entr" presetID="10" presetSubtype="0">
                                  <p:stCondLst>
                                    <p:cond delay="1000"/>
                                  </p:stCondLst>
                                  <p:childTnLst>
                                    <p:set>
                                      <p:cBhvr>
                                        <p:cTn dur="1" fill="hold">
                                          <p:stCondLst>
                                            <p:cond delay="0"/>
                                          </p:stCondLst>
                                        </p:cTn>
                                        <p:tgtEl>
                                          <p:spTgt spid="320"/>
                                        </p:tgtEl>
                                        <p:attrNameLst>
                                          <p:attrName>style.visibility</p:attrName>
                                        </p:attrNameLst>
                                      </p:cBhvr>
                                      <p:to>
                                        <p:strVal val="visible"/>
                                      </p:to>
                                    </p:set>
                                    <p:animEffect filter="fade" transition="in">
                                      <p:cBhvr>
                                        <p:cTn dur="500"/>
                                        <p:tgtEl>
                                          <p:spTgt spid="320"/>
                                        </p:tgtEl>
                                      </p:cBhvr>
                                    </p:animEffect>
                                  </p:childTnLst>
                                </p:cTn>
                              </p:par>
                              <p:par>
                                <p:cTn fill="hold" nodeType="withEffect" presetClass="entr" presetID="10" presetSubtype="0">
                                  <p:stCondLst>
                                    <p:cond delay="1250"/>
                                  </p:stCondLst>
                                  <p:childTnLst>
                                    <p:set>
                                      <p:cBhvr>
                                        <p:cTn dur="1" fill="hold">
                                          <p:stCondLst>
                                            <p:cond delay="0"/>
                                          </p:stCondLst>
                                        </p:cTn>
                                        <p:tgtEl>
                                          <p:spTgt spid="318"/>
                                        </p:tgtEl>
                                        <p:attrNameLst>
                                          <p:attrName>style.visibility</p:attrName>
                                        </p:attrNameLst>
                                      </p:cBhvr>
                                      <p:to>
                                        <p:strVal val="visible"/>
                                      </p:to>
                                    </p:set>
                                    <p:animEffect filter="fade" transition="in">
                                      <p:cBhvr>
                                        <p:cTn dur="1000"/>
                                        <p:tgtEl>
                                          <p:spTgt spid="318"/>
                                        </p:tgtEl>
                                      </p:cBhvr>
                                    </p:animEffect>
                                  </p:childTnLst>
                                </p:cTn>
                              </p:par>
                              <p:par>
                                <p:cTn fill="hold" nodeType="withEffect" presetClass="entr" presetID="10" presetSubtype="0">
                                  <p:stCondLst>
                                    <p:cond delay="125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53"/>
          <p:cNvSpPr txBox="1"/>
          <p:nvPr>
            <p:ph type="title"/>
          </p:nvPr>
        </p:nvSpPr>
        <p:spPr>
          <a:xfrm>
            <a:off x="1197429" y="4591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Random Forest </a:t>
            </a:r>
            <a:r>
              <a:rPr lang="en">
                <a:solidFill>
                  <a:schemeClr val="accent1"/>
                </a:solidFill>
              </a:rPr>
              <a:t>Accuracy</a:t>
            </a:r>
            <a:endParaRPr/>
          </a:p>
        </p:txBody>
      </p:sp>
      <p:graphicFrame>
        <p:nvGraphicFramePr>
          <p:cNvPr id="331" name="Google Shape;331;p53"/>
          <p:cNvGraphicFramePr/>
          <p:nvPr/>
        </p:nvGraphicFramePr>
        <p:xfrm>
          <a:off x="952500" y="1705850"/>
          <a:ext cx="3000000" cy="3000000"/>
        </p:xfrm>
        <a:graphic>
          <a:graphicData uri="http://schemas.openxmlformats.org/drawingml/2006/table">
            <a:tbl>
              <a:tblPr>
                <a:noFill/>
                <a:tableStyleId>{D0C96DDB-C044-46D8-9262-51917EC79213}</a:tableStyleId>
              </a:tblPr>
              <a:tblGrid>
                <a:gridCol w="1809750"/>
                <a:gridCol w="1809750"/>
                <a:gridCol w="1809750"/>
                <a:gridCol w="1809750"/>
              </a:tblGrid>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b="1" lang="en"/>
                        <a:t>n=10</a:t>
                      </a:r>
                      <a:r>
                        <a:rPr lang="en"/>
                        <a:t> (avg ~8s)</a:t>
                      </a:r>
                      <a:endParaRPr/>
                    </a:p>
                  </a:txBody>
                  <a:tcPr marT="91425" marB="91425" marR="91425" marL="91425"/>
                </a:tc>
                <a:tc>
                  <a:txBody>
                    <a:bodyPr/>
                    <a:lstStyle/>
                    <a:p>
                      <a:pPr indent="0" lvl="0" marL="0" rtl="0" algn="ctr">
                        <a:spcBef>
                          <a:spcPts val="0"/>
                        </a:spcBef>
                        <a:spcAft>
                          <a:spcPts val="0"/>
                        </a:spcAft>
                        <a:buNone/>
                      </a:pPr>
                      <a:r>
                        <a:rPr b="1" lang="en"/>
                        <a:t>n=100</a:t>
                      </a:r>
                      <a:r>
                        <a:rPr lang="en"/>
                        <a:t> (avg ~8s)</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t>n=1000</a:t>
                      </a:r>
                      <a:r>
                        <a:rPr lang="en"/>
                        <a:t> (avg ~63s)</a:t>
                      </a:r>
                      <a:endParaRPr/>
                    </a:p>
                  </a:txBody>
                  <a:tcPr marT="91425" marB="91425" marR="91425" marL="91425">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Public</a:t>
                      </a:r>
                      <a:endParaRPr/>
                    </a:p>
                  </a:txBody>
                  <a:tcPr marT="91425" marB="91425" marR="91425" marL="91425"/>
                </a:tc>
                <a:tc>
                  <a:txBody>
                    <a:bodyPr/>
                    <a:lstStyle/>
                    <a:p>
                      <a:pPr indent="0" lvl="0" marL="0" rtl="0" algn="ctr">
                        <a:spcBef>
                          <a:spcPts val="0"/>
                        </a:spcBef>
                        <a:spcAft>
                          <a:spcPts val="0"/>
                        </a:spcAft>
                        <a:buNone/>
                      </a:pPr>
                      <a:r>
                        <a:rPr lang="en"/>
                        <a:t>0.5985</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lang="en"/>
                        <a:t>0.7642</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0.7736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Private</a:t>
                      </a:r>
                      <a:endParaRPr/>
                    </a:p>
                  </a:txBody>
                  <a:tcPr marT="91425" marB="91425" marR="91425" marL="91425"/>
                </a:tc>
                <a:tc>
                  <a:txBody>
                    <a:bodyPr/>
                    <a:lstStyle/>
                    <a:p>
                      <a:pPr indent="0" lvl="0" marL="0" rtl="0" algn="ctr">
                        <a:spcBef>
                          <a:spcPts val="0"/>
                        </a:spcBef>
                        <a:spcAft>
                          <a:spcPts val="0"/>
                        </a:spcAft>
                        <a:buNone/>
                      </a:pPr>
                      <a:r>
                        <a:rPr lang="en"/>
                        <a:t>0.5417</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lang="en"/>
                        <a:t>0.6814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0.6869</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Private for Profit</a:t>
                      </a:r>
                      <a:endParaRPr/>
                    </a:p>
                  </a:txBody>
                  <a:tcPr marT="91425" marB="91425" marR="91425" marL="91425"/>
                </a:tc>
                <a:tc>
                  <a:txBody>
                    <a:bodyPr/>
                    <a:lstStyle/>
                    <a:p>
                      <a:pPr indent="0" lvl="0" marL="0" rtl="0" algn="ctr">
                        <a:spcBef>
                          <a:spcPts val="0"/>
                        </a:spcBef>
                        <a:spcAft>
                          <a:spcPts val="0"/>
                        </a:spcAft>
                        <a:buNone/>
                      </a:pPr>
                      <a:r>
                        <a:rPr lang="en"/>
                        <a:t>0.4058</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lang="en"/>
                        <a:t>0.6221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0.6349</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332" name="Google Shape;332;p53"/>
          <p:cNvSpPr txBox="1"/>
          <p:nvPr/>
        </p:nvSpPr>
        <p:spPr>
          <a:xfrm>
            <a:off x="927750" y="3698150"/>
            <a:ext cx="7239000" cy="73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*OOB Score uses out-of-bag samples to estimate the R^2 on unseen data</a:t>
            </a:r>
            <a:endParaRPr>
              <a:latin typeface="Comfortaa"/>
              <a:ea typeface="Comfortaa"/>
              <a:cs typeface="Comfortaa"/>
              <a:sym typeface="Comforta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36" name="Shape 336"/>
        <p:cNvGrpSpPr/>
        <p:nvPr/>
      </p:nvGrpSpPr>
      <p:grpSpPr>
        <a:xfrm>
          <a:off x="0" y="0"/>
          <a:ext cx="0" cy="0"/>
          <a:chOff x="0" y="0"/>
          <a:chExt cx="0" cy="0"/>
        </a:xfrm>
      </p:grpSpPr>
      <p:sp>
        <p:nvSpPr>
          <p:cNvPr id="337" name="Google Shape;337;p54"/>
          <p:cNvSpPr txBox="1"/>
          <p:nvPr>
            <p:ph type="title"/>
          </p:nvPr>
        </p:nvSpPr>
        <p:spPr>
          <a:xfrm>
            <a:off x="1197429" y="4591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Random Forest</a:t>
            </a:r>
            <a:endParaRPr/>
          </a:p>
        </p:txBody>
      </p:sp>
      <p:sp>
        <p:nvSpPr>
          <p:cNvPr id="338" name="Google Shape;338;p54"/>
          <p:cNvSpPr txBox="1"/>
          <p:nvPr/>
        </p:nvSpPr>
        <p:spPr>
          <a:xfrm>
            <a:off x="3501150" y="1192075"/>
            <a:ext cx="2141700" cy="47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Private</a:t>
            </a:r>
            <a:endParaRPr>
              <a:latin typeface="Comfortaa"/>
              <a:ea typeface="Comfortaa"/>
              <a:cs typeface="Comfortaa"/>
              <a:sym typeface="Comfortaa"/>
            </a:endParaRPr>
          </a:p>
        </p:txBody>
      </p:sp>
      <p:sp>
        <p:nvSpPr>
          <p:cNvPr id="339" name="Google Shape;339;p54"/>
          <p:cNvSpPr txBox="1"/>
          <p:nvPr/>
        </p:nvSpPr>
        <p:spPr>
          <a:xfrm>
            <a:off x="506663" y="1192075"/>
            <a:ext cx="2141700" cy="47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Public</a:t>
            </a:r>
            <a:endParaRPr>
              <a:latin typeface="Comfortaa"/>
              <a:ea typeface="Comfortaa"/>
              <a:cs typeface="Comfortaa"/>
              <a:sym typeface="Comfortaa"/>
            </a:endParaRPr>
          </a:p>
        </p:txBody>
      </p:sp>
      <p:sp>
        <p:nvSpPr>
          <p:cNvPr id="340" name="Google Shape;340;p54"/>
          <p:cNvSpPr txBox="1"/>
          <p:nvPr/>
        </p:nvSpPr>
        <p:spPr>
          <a:xfrm>
            <a:off x="6495638" y="1192075"/>
            <a:ext cx="2141700" cy="47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Private for Profit</a:t>
            </a:r>
            <a:endParaRPr>
              <a:latin typeface="Comfortaa"/>
              <a:ea typeface="Comfortaa"/>
              <a:cs typeface="Comfortaa"/>
              <a:sym typeface="Comfortaa"/>
            </a:endParaRPr>
          </a:p>
        </p:txBody>
      </p:sp>
      <p:graphicFrame>
        <p:nvGraphicFramePr>
          <p:cNvPr id="341" name="Google Shape;341;p54"/>
          <p:cNvGraphicFramePr/>
          <p:nvPr/>
        </p:nvGraphicFramePr>
        <p:xfrm>
          <a:off x="506675" y="1921525"/>
          <a:ext cx="3000000" cy="3000000"/>
        </p:xfrm>
        <a:graphic>
          <a:graphicData uri="http://schemas.openxmlformats.org/drawingml/2006/table">
            <a:tbl>
              <a:tblPr>
                <a:noFill/>
                <a:tableStyleId>{D0C96DDB-C044-46D8-9262-51917EC79213}</a:tableStyleId>
              </a:tblPr>
              <a:tblGrid>
                <a:gridCol w="2141700"/>
              </a:tblGrid>
              <a:tr h="381000">
                <a:tc>
                  <a:txBody>
                    <a:bodyPr/>
                    <a:lstStyle/>
                    <a:p>
                      <a:pPr indent="0" lvl="0" marL="0" rtl="0" algn="ctr">
                        <a:spcBef>
                          <a:spcPts val="0"/>
                        </a:spcBef>
                        <a:spcAft>
                          <a:spcPts val="0"/>
                        </a:spcAft>
                        <a:buNone/>
                      </a:pPr>
                      <a:r>
                        <a:rPr lang="en"/>
                        <a:t>SAT_AVG_ALL</a:t>
                      </a:r>
                      <a:endParaRPr/>
                    </a:p>
                  </a:txBody>
                  <a:tcPr marT="91425" marB="91425" marR="91425" marL="91425"/>
                </a:tc>
              </a:tr>
              <a:tr h="381000">
                <a:tc>
                  <a:txBody>
                    <a:bodyPr/>
                    <a:lstStyle/>
                    <a:p>
                      <a:pPr indent="0" lvl="0" marL="0" rtl="0" algn="ctr">
                        <a:spcBef>
                          <a:spcPts val="0"/>
                        </a:spcBef>
                        <a:spcAft>
                          <a:spcPts val="0"/>
                        </a:spcAft>
                        <a:buNone/>
                      </a:pPr>
                      <a:r>
                        <a:rPr lang="en"/>
                        <a:t>RET_FT4</a:t>
                      </a:r>
                      <a:endParaRPr/>
                    </a:p>
                  </a:txBody>
                  <a:tcPr marT="91425" marB="91425" marR="91425" marL="91425"/>
                </a:tc>
              </a:tr>
              <a:tr h="381000">
                <a:tc>
                  <a:txBody>
                    <a:bodyPr/>
                    <a:lstStyle/>
                    <a:p>
                      <a:pPr indent="0" lvl="0" marL="0" rtl="0" algn="ctr">
                        <a:spcBef>
                          <a:spcPts val="0"/>
                        </a:spcBef>
                        <a:spcAft>
                          <a:spcPts val="0"/>
                        </a:spcAft>
                        <a:buNone/>
                      </a:pPr>
                      <a:r>
                        <a:rPr lang="en"/>
                        <a:t>ADM_RATE_ALL</a:t>
                      </a:r>
                      <a:endParaRPr/>
                    </a:p>
                  </a:txBody>
                  <a:tcPr marT="91425" marB="91425" marR="91425" marL="91425"/>
                </a:tc>
              </a:tr>
              <a:tr h="381000">
                <a:tc>
                  <a:txBody>
                    <a:bodyPr/>
                    <a:lstStyle/>
                    <a:p>
                      <a:pPr indent="0" lvl="0" marL="0" rtl="0" algn="ctr">
                        <a:spcBef>
                          <a:spcPts val="0"/>
                        </a:spcBef>
                        <a:spcAft>
                          <a:spcPts val="0"/>
                        </a:spcAft>
                        <a:buNone/>
                      </a:pPr>
                      <a:r>
                        <a:rPr lang="en"/>
                        <a:t>UGDS_BLACK</a:t>
                      </a:r>
                      <a:endParaRPr/>
                    </a:p>
                  </a:txBody>
                  <a:tcPr marT="91425" marB="91425" marR="91425" marL="91425"/>
                </a:tc>
              </a:tr>
              <a:tr h="381000">
                <a:tc>
                  <a:txBody>
                    <a:bodyPr/>
                    <a:lstStyle/>
                    <a:p>
                      <a:pPr indent="0" lvl="0" marL="0" rtl="0" algn="ctr">
                        <a:spcBef>
                          <a:spcPts val="0"/>
                        </a:spcBef>
                        <a:spcAft>
                          <a:spcPts val="0"/>
                        </a:spcAft>
                        <a:buNone/>
                      </a:pPr>
                      <a:r>
                        <a:rPr lang="en"/>
                        <a:t>PPTUG_EF</a:t>
                      </a:r>
                      <a:endParaRPr/>
                    </a:p>
                  </a:txBody>
                  <a:tcPr marT="91425" marB="91425" marR="91425" marL="91425"/>
                </a:tc>
              </a:tr>
            </a:tbl>
          </a:graphicData>
        </a:graphic>
      </p:graphicFrame>
      <p:graphicFrame>
        <p:nvGraphicFramePr>
          <p:cNvPr id="342" name="Google Shape;342;p54"/>
          <p:cNvGraphicFramePr/>
          <p:nvPr/>
        </p:nvGraphicFramePr>
        <p:xfrm>
          <a:off x="3501125" y="1921525"/>
          <a:ext cx="3000000" cy="3000000"/>
        </p:xfrm>
        <a:graphic>
          <a:graphicData uri="http://schemas.openxmlformats.org/drawingml/2006/table">
            <a:tbl>
              <a:tblPr>
                <a:noFill/>
                <a:tableStyleId>{D0C96DDB-C044-46D8-9262-51917EC79213}</a:tableStyleId>
              </a:tblPr>
              <a:tblGrid>
                <a:gridCol w="2141700"/>
              </a:tblGrid>
              <a:tr h="381000">
                <a:tc>
                  <a:txBody>
                    <a:bodyPr/>
                    <a:lstStyle/>
                    <a:p>
                      <a:pPr indent="0" lvl="0" marL="0" rtl="0" algn="ctr">
                        <a:spcBef>
                          <a:spcPts val="0"/>
                        </a:spcBef>
                        <a:spcAft>
                          <a:spcPts val="0"/>
                        </a:spcAft>
                        <a:buNone/>
                      </a:pPr>
                      <a:r>
                        <a:rPr lang="en"/>
                        <a:t>PCIP50</a:t>
                      </a:r>
                      <a:endParaRPr/>
                    </a:p>
                  </a:txBody>
                  <a:tcPr marT="91425" marB="91425" marR="91425" marL="91425"/>
                </a:tc>
              </a:tr>
              <a:tr h="381000">
                <a:tc>
                  <a:txBody>
                    <a:bodyPr/>
                    <a:lstStyle/>
                    <a:p>
                      <a:pPr indent="0" lvl="0" marL="0" rtl="0" algn="ctr">
                        <a:spcBef>
                          <a:spcPts val="0"/>
                        </a:spcBef>
                        <a:spcAft>
                          <a:spcPts val="0"/>
                        </a:spcAft>
                        <a:buNone/>
                      </a:pPr>
                      <a:r>
                        <a:rPr lang="en"/>
                        <a:t>TUITIONFEE_IN</a:t>
                      </a:r>
                      <a:endParaRPr/>
                    </a:p>
                  </a:txBody>
                  <a:tcPr marT="91425" marB="91425" marR="91425" marL="91425"/>
                </a:tc>
              </a:tr>
              <a:tr h="381000">
                <a:tc>
                  <a:txBody>
                    <a:bodyPr/>
                    <a:lstStyle/>
                    <a:p>
                      <a:pPr indent="0" lvl="0" marL="0" rtl="0" algn="ctr">
                        <a:spcBef>
                          <a:spcPts val="0"/>
                        </a:spcBef>
                        <a:spcAft>
                          <a:spcPts val="0"/>
                        </a:spcAft>
                        <a:buNone/>
                      </a:pPr>
                      <a:r>
                        <a:rPr lang="en"/>
                        <a:t>ADM_RATE_ALL</a:t>
                      </a:r>
                      <a:endParaRPr/>
                    </a:p>
                  </a:txBody>
                  <a:tcPr marT="91425" marB="91425" marR="91425" marL="91425"/>
                </a:tc>
              </a:tr>
              <a:tr h="381000">
                <a:tc>
                  <a:txBody>
                    <a:bodyPr/>
                    <a:lstStyle/>
                    <a:p>
                      <a:pPr indent="0" lvl="0" marL="0" rtl="0" algn="ctr">
                        <a:spcBef>
                          <a:spcPts val="0"/>
                        </a:spcBef>
                        <a:spcAft>
                          <a:spcPts val="0"/>
                        </a:spcAft>
                        <a:buNone/>
                      </a:pPr>
                      <a:r>
                        <a:rPr lang="en"/>
                        <a:t>PCIP23</a:t>
                      </a:r>
                      <a:endParaRPr/>
                    </a:p>
                  </a:txBody>
                  <a:tcPr marT="91425" marB="91425" marR="91425" marL="91425"/>
                </a:tc>
              </a:tr>
              <a:tr h="381000">
                <a:tc>
                  <a:txBody>
                    <a:bodyPr/>
                    <a:lstStyle/>
                    <a:p>
                      <a:pPr indent="0" lvl="0" marL="0" rtl="0" algn="ctr">
                        <a:spcBef>
                          <a:spcPts val="0"/>
                        </a:spcBef>
                        <a:spcAft>
                          <a:spcPts val="0"/>
                        </a:spcAft>
                        <a:buNone/>
                      </a:pPr>
                      <a:r>
                        <a:rPr lang="en"/>
                        <a:t>RET_FT4</a:t>
                      </a:r>
                      <a:endParaRPr/>
                    </a:p>
                  </a:txBody>
                  <a:tcPr marT="91425" marB="91425" marR="91425" marL="91425"/>
                </a:tc>
              </a:tr>
            </a:tbl>
          </a:graphicData>
        </a:graphic>
      </p:graphicFrame>
      <p:graphicFrame>
        <p:nvGraphicFramePr>
          <p:cNvPr id="343" name="Google Shape;343;p54"/>
          <p:cNvGraphicFramePr/>
          <p:nvPr/>
        </p:nvGraphicFramePr>
        <p:xfrm>
          <a:off x="6495575" y="1921525"/>
          <a:ext cx="3000000" cy="3000000"/>
        </p:xfrm>
        <a:graphic>
          <a:graphicData uri="http://schemas.openxmlformats.org/drawingml/2006/table">
            <a:tbl>
              <a:tblPr>
                <a:noFill/>
                <a:tableStyleId>{D0C96DDB-C044-46D8-9262-51917EC79213}</a:tableStyleId>
              </a:tblPr>
              <a:tblGrid>
                <a:gridCol w="2141700"/>
              </a:tblGrid>
              <a:tr h="381000">
                <a:tc>
                  <a:txBody>
                    <a:bodyPr/>
                    <a:lstStyle/>
                    <a:p>
                      <a:pPr indent="0" lvl="0" marL="0" rtl="0" algn="ctr">
                        <a:spcBef>
                          <a:spcPts val="0"/>
                        </a:spcBef>
                        <a:spcAft>
                          <a:spcPts val="0"/>
                        </a:spcAft>
                        <a:buNone/>
                      </a:pPr>
                      <a:r>
                        <a:rPr lang="en"/>
                        <a:t>TUITIONFEE_IN</a:t>
                      </a:r>
                      <a:endParaRPr/>
                    </a:p>
                  </a:txBody>
                  <a:tcPr marT="91425" marB="91425" marR="91425" marL="91425"/>
                </a:tc>
              </a:tr>
              <a:tr h="381000">
                <a:tc>
                  <a:txBody>
                    <a:bodyPr/>
                    <a:lstStyle/>
                    <a:p>
                      <a:pPr indent="0" lvl="0" marL="0" rtl="0" algn="ctr">
                        <a:spcBef>
                          <a:spcPts val="0"/>
                        </a:spcBef>
                        <a:spcAft>
                          <a:spcPts val="0"/>
                        </a:spcAft>
                        <a:buNone/>
                      </a:pPr>
                      <a:r>
                        <a:rPr lang="en"/>
                        <a:t>PCIP50</a:t>
                      </a:r>
                      <a:endParaRPr/>
                    </a:p>
                  </a:txBody>
                  <a:tcPr marT="91425" marB="91425" marR="91425" marL="91425"/>
                </a:tc>
              </a:tr>
              <a:tr h="381000">
                <a:tc>
                  <a:txBody>
                    <a:bodyPr/>
                    <a:lstStyle/>
                    <a:p>
                      <a:pPr indent="0" lvl="0" marL="0" rtl="0" algn="ctr">
                        <a:spcBef>
                          <a:spcPts val="0"/>
                        </a:spcBef>
                        <a:spcAft>
                          <a:spcPts val="0"/>
                        </a:spcAft>
                        <a:buNone/>
                      </a:pPr>
                      <a:r>
                        <a:rPr lang="en"/>
                        <a:t>PPTUG_EF</a:t>
                      </a:r>
                      <a:endParaRPr/>
                    </a:p>
                  </a:txBody>
                  <a:tcPr marT="91425" marB="91425" marR="91425" marL="91425"/>
                </a:tc>
              </a:tr>
              <a:tr h="381000">
                <a:tc>
                  <a:txBody>
                    <a:bodyPr/>
                    <a:lstStyle/>
                    <a:p>
                      <a:pPr indent="0" lvl="0" marL="0" rtl="0" algn="ctr">
                        <a:spcBef>
                          <a:spcPts val="0"/>
                        </a:spcBef>
                        <a:spcAft>
                          <a:spcPts val="0"/>
                        </a:spcAft>
                        <a:buNone/>
                      </a:pPr>
                      <a:r>
                        <a:rPr lang="en"/>
                        <a:t>CIPTFBS1</a:t>
                      </a:r>
                      <a:endParaRPr/>
                    </a:p>
                  </a:txBody>
                  <a:tcPr marT="91425" marB="91425" marR="91425" marL="91425"/>
                </a:tc>
              </a:tr>
              <a:tr h="381000">
                <a:tc>
                  <a:txBody>
                    <a:bodyPr/>
                    <a:lstStyle/>
                    <a:p>
                      <a:pPr indent="0" lvl="0" marL="0" rtl="0" algn="ctr">
                        <a:spcBef>
                          <a:spcPts val="0"/>
                        </a:spcBef>
                        <a:spcAft>
                          <a:spcPts val="0"/>
                        </a:spcAft>
                        <a:buNone/>
                      </a:pPr>
                      <a:r>
                        <a:rPr lang="en"/>
                        <a:t>GRADS</a:t>
                      </a:r>
                      <a:endParaRPr/>
                    </a:p>
                  </a:txBody>
                  <a:tcPr marT="91425" marB="91425" marR="91425" marL="914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Google Shape;348;p55"/>
          <p:cNvSpPr txBox="1"/>
          <p:nvPr>
            <p:ph type="title"/>
          </p:nvPr>
        </p:nvSpPr>
        <p:spPr>
          <a:xfrm>
            <a:off x="1197429" y="4591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Random Forest </a:t>
            </a:r>
            <a:r>
              <a:rPr lang="en">
                <a:solidFill>
                  <a:schemeClr val="accent1"/>
                </a:solidFill>
              </a:rPr>
              <a:t>Important Features</a:t>
            </a:r>
            <a:endParaRPr/>
          </a:p>
        </p:txBody>
      </p:sp>
      <p:sp>
        <p:nvSpPr>
          <p:cNvPr id="349" name="Google Shape;349;p55"/>
          <p:cNvSpPr txBox="1"/>
          <p:nvPr/>
        </p:nvSpPr>
        <p:spPr>
          <a:xfrm>
            <a:off x="3501150" y="887275"/>
            <a:ext cx="2141700" cy="47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Private</a:t>
            </a:r>
            <a:endParaRPr>
              <a:latin typeface="Comfortaa"/>
              <a:ea typeface="Comfortaa"/>
              <a:cs typeface="Comfortaa"/>
              <a:sym typeface="Comfortaa"/>
            </a:endParaRPr>
          </a:p>
        </p:txBody>
      </p:sp>
      <p:sp>
        <p:nvSpPr>
          <p:cNvPr id="350" name="Google Shape;350;p55"/>
          <p:cNvSpPr txBox="1"/>
          <p:nvPr/>
        </p:nvSpPr>
        <p:spPr>
          <a:xfrm>
            <a:off x="506663" y="887275"/>
            <a:ext cx="2141700" cy="47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Public</a:t>
            </a:r>
            <a:endParaRPr>
              <a:latin typeface="Comfortaa"/>
              <a:ea typeface="Comfortaa"/>
              <a:cs typeface="Comfortaa"/>
              <a:sym typeface="Comfortaa"/>
            </a:endParaRPr>
          </a:p>
        </p:txBody>
      </p:sp>
      <p:sp>
        <p:nvSpPr>
          <p:cNvPr id="351" name="Google Shape;351;p55"/>
          <p:cNvSpPr txBox="1"/>
          <p:nvPr/>
        </p:nvSpPr>
        <p:spPr>
          <a:xfrm>
            <a:off x="6495638" y="887275"/>
            <a:ext cx="2141700" cy="47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Private for Profit</a:t>
            </a:r>
            <a:endParaRPr>
              <a:latin typeface="Comfortaa"/>
              <a:ea typeface="Comfortaa"/>
              <a:cs typeface="Comfortaa"/>
              <a:sym typeface="Comfortaa"/>
            </a:endParaRPr>
          </a:p>
        </p:txBody>
      </p:sp>
      <p:graphicFrame>
        <p:nvGraphicFramePr>
          <p:cNvPr id="352" name="Google Shape;352;p55"/>
          <p:cNvGraphicFramePr/>
          <p:nvPr/>
        </p:nvGraphicFramePr>
        <p:xfrm>
          <a:off x="506675" y="1311925"/>
          <a:ext cx="3000000" cy="3000000"/>
        </p:xfrm>
        <a:graphic>
          <a:graphicData uri="http://schemas.openxmlformats.org/drawingml/2006/table">
            <a:tbl>
              <a:tblPr>
                <a:noFill/>
                <a:tableStyleId>{D0C96DDB-C044-46D8-9262-51917EC79213}</a:tableStyleId>
              </a:tblPr>
              <a:tblGrid>
                <a:gridCol w="2141700"/>
              </a:tblGrid>
              <a:tr h="381000">
                <a:tc>
                  <a:txBody>
                    <a:bodyPr/>
                    <a:lstStyle/>
                    <a:p>
                      <a:pPr indent="0" lvl="0" marL="0" rtl="0" algn="ctr">
                        <a:spcBef>
                          <a:spcPts val="0"/>
                        </a:spcBef>
                        <a:spcAft>
                          <a:spcPts val="0"/>
                        </a:spcAft>
                        <a:buNone/>
                      </a:pPr>
                      <a:r>
                        <a:rPr lang="en" sz="1000"/>
                        <a:t>Average SAT equivalent score of students admitted for all campuses rolled up to the 6-digit OPE ID</a:t>
                      </a:r>
                      <a:endParaRPr sz="1000"/>
                    </a:p>
                  </a:txBody>
                  <a:tcPr marT="91425" marB="91425" marR="91425" marL="91425"/>
                </a:tc>
              </a:tr>
              <a:tr h="381000">
                <a:tc>
                  <a:txBody>
                    <a:bodyPr/>
                    <a:lstStyle/>
                    <a:p>
                      <a:pPr indent="0" lvl="0" marL="0" rtl="0" algn="ctr">
                        <a:spcBef>
                          <a:spcPts val="0"/>
                        </a:spcBef>
                        <a:spcAft>
                          <a:spcPts val="0"/>
                        </a:spcAft>
                        <a:buNone/>
                      </a:pPr>
                      <a:r>
                        <a:rPr lang="en" sz="1000"/>
                        <a:t>First-time, full-time student retention rate at four-year institutions</a:t>
                      </a:r>
                      <a:endParaRPr sz="1000"/>
                    </a:p>
                  </a:txBody>
                  <a:tcPr marT="91425" marB="91425" marR="91425" marL="91425"/>
                </a:tc>
              </a:tr>
              <a:tr h="381000">
                <a:tc>
                  <a:txBody>
                    <a:bodyPr/>
                    <a:lstStyle/>
                    <a:p>
                      <a:pPr indent="0" lvl="0" marL="0" rtl="0" algn="ctr">
                        <a:spcBef>
                          <a:spcPts val="0"/>
                        </a:spcBef>
                        <a:spcAft>
                          <a:spcPts val="0"/>
                        </a:spcAft>
                        <a:buNone/>
                      </a:pPr>
                      <a:r>
                        <a:rPr lang="en" sz="1000"/>
                        <a:t>Admission rate for all campuses rolled up to the 6-digit OPE ID</a:t>
                      </a:r>
                      <a:endParaRPr sz="1000"/>
                    </a:p>
                  </a:txBody>
                  <a:tcPr marT="91425" marB="91425" marR="91425" marL="91425"/>
                </a:tc>
              </a:tr>
              <a:tr h="381000">
                <a:tc>
                  <a:txBody>
                    <a:bodyPr/>
                    <a:lstStyle/>
                    <a:p>
                      <a:pPr indent="0" lvl="0" marL="0" rtl="0" algn="ctr">
                        <a:spcBef>
                          <a:spcPts val="0"/>
                        </a:spcBef>
                        <a:spcAft>
                          <a:spcPts val="0"/>
                        </a:spcAft>
                        <a:buNone/>
                      </a:pPr>
                      <a:r>
                        <a:rPr lang="en" sz="1000"/>
                        <a:t>Total share of enrollment of undergraduate degree-seeking students who are black</a:t>
                      </a:r>
                      <a:endParaRPr sz="1000"/>
                    </a:p>
                  </a:txBody>
                  <a:tcPr marT="91425" marB="91425" marR="91425" marL="91425"/>
                </a:tc>
              </a:tr>
              <a:tr h="381000">
                <a:tc>
                  <a:txBody>
                    <a:bodyPr/>
                    <a:lstStyle/>
                    <a:p>
                      <a:pPr indent="0" lvl="0" marL="0" rtl="0" algn="ctr">
                        <a:spcBef>
                          <a:spcPts val="0"/>
                        </a:spcBef>
                        <a:spcAft>
                          <a:spcPts val="0"/>
                        </a:spcAft>
                        <a:buNone/>
                      </a:pPr>
                      <a:r>
                        <a:rPr lang="en" sz="1000"/>
                        <a:t>Share of undergraduate, degree-/certificate-seeking students who are part-time</a:t>
                      </a:r>
                      <a:endParaRPr sz="1000"/>
                    </a:p>
                  </a:txBody>
                  <a:tcPr marT="91425" marB="91425" marR="91425" marL="91425"/>
                </a:tc>
              </a:tr>
            </a:tbl>
          </a:graphicData>
        </a:graphic>
      </p:graphicFrame>
      <p:graphicFrame>
        <p:nvGraphicFramePr>
          <p:cNvPr id="353" name="Google Shape;353;p55"/>
          <p:cNvGraphicFramePr/>
          <p:nvPr/>
        </p:nvGraphicFramePr>
        <p:xfrm>
          <a:off x="3501125" y="1311925"/>
          <a:ext cx="3000000" cy="3000000"/>
        </p:xfrm>
        <a:graphic>
          <a:graphicData uri="http://schemas.openxmlformats.org/drawingml/2006/table">
            <a:tbl>
              <a:tblPr>
                <a:noFill/>
                <a:tableStyleId>{D0C96DDB-C044-46D8-9262-51917EC79213}</a:tableStyleId>
              </a:tblPr>
              <a:tblGrid>
                <a:gridCol w="2141700"/>
              </a:tblGrid>
              <a:tr h="591950">
                <a:tc>
                  <a:txBody>
                    <a:bodyPr/>
                    <a:lstStyle/>
                    <a:p>
                      <a:pPr indent="0" lvl="0" marL="0" rtl="0" algn="ctr">
                        <a:spcBef>
                          <a:spcPts val="0"/>
                        </a:spcBef>
                        <a:spcAft>
                          <a:spcPts val="0"/>
                        </a:spcAft>
                        <a:buNone/>
                      </a:pPr>
                      <a:r>
                        <a:rPr lang="en" sz="1000"/>
                        <a:t>Percentage of degrees awarded in Visual And Performing Arts.</a:t>
                      </a:r>
                      <a:endParaRPr sz="1000"/>
                    </a:p>
                  </a:txBody>
                  <a:tcPr marT="91425" marB="91425" marR="91425" marL="91425"/>
                </a:tc>
              </a:tr>
              <a:tr h="462475">
                <a:tc>
                  <a:txBody>
                    <a:bodyPr/>
                    <a:lstStyle/>
                    <a:p>
                      <a:pPr indent="0" lvl="0" marL="0" rtl="0" algn="ctr">
                        <a:spcBef>
                          <a:spcPts val="0"/>
                        </a:spcBef>
                        <a:spcAft>
                          <a:spcPts val="0"/>
                        </a:spcAft>
                        <a:buNone/>
                      </a:pPr>
                      <a:r>
                        <a:rPr lang="en" sz="1000"/>
                        <a:t>In-state tuition and fees</a:t>
                      </a:r>
                      <a:endParaRPr sz="1000"/>
                    </a:p>
                  </a:txBody>
                  <a:tcPr marT="91425" marB="91425" marR="91425" marL="91425"/>
                </a:tc>
              </a:tr>
              <a:tr h="591950">
                <a:tc>
                  <a:txBody>
                    <a:bodyPr/>
                    <a:lstStyle/>
                    <a:p>
                      <a:pPr indent="0" lvl="0" marL="0" rtl="0" algn="ctr">
                        <a:spcBef>
                          <a:spcPts val="0"/>
                        </a:spcBef>
                        <a:spcAft>
                          <a:spcPts val="0"/>
                        </a:spcAft>
                        <a:buNone/>
                      </a:pPr>
                      <a:r>
                        <a:rPr lang="en" sz="1000"/>
                        <a:t>Admission rate for all campuses rolled up to the 6-digit OPE ID</a:t>
                      </a:r>
                      <a:endParaRPr sz="1000"/>
                    </a:p>
                  </a:txBody>
                  <a:tcPr marT="91425" marB="91425" marR="91425" marL="91425"/>
                </a:tc>
              </a:tr>
              <a:tr h="776950">
                <a:tc>
                  <a:txBody>
                    <a:bodyPr/>
                    <a:lstStyle/>
                    <a:p>
                      <a:pPr indent="0" lvl="0" marL="0" rtl="0" algn="ctr">
                        <a:spcBef>
                          <a:spcPts val="0"/>
                        </a:spcBef>
                        <a:spcAft>
                          <a:spcPts val="0"/>
                        </a:spcAft>
                        <a:buNone/>
                      </a:pPr>
                      <a:r>
                        <a:rPr lang="en" sz="1000"/>
                        <a:t>Percentage of degrees awarded in English Language And Literature/Letters.</a:t>
                      </a:r>
                      <a:endParaRPr sz="1000"/>
                    </a:p>
                  </a:txBody>
                  <a:tcPr marT="91425" marB="91425" marR="91425" marL="91425"/>
                </a:tc>
              </a:tr>
              <a:tr h="776950">
                <a:tc>
                  <a:txBody>
                    <a:bodyPr/>
                    <a:lstStyle/>
                    <a:p>
                      <a:pPr indent="0" lvl="0" marL="0" rtl="0" algn="ctr">
                        <a:spcBef>
                          <a:spcPts val="0"/>
                        </a:spcBef>
                        <a:spcAft>
                          <a:spcPts val="0"/>
                        </a:spcAft>
                        <a:buNone/>
                      </a:pPr>
                      <a:r>
                        <a:rPr lang="en" sz="1000"/>
                        <a:t>First-time, full-time student retention rate at four-year institutions</a:t>
                      </a:r>
                      <a:endParaRPr sz="1000"/>
                    </a:p>
                  </a:txBody>
                  <a:tcPr marT="91425" marB="91425" marR="91425" marL="91425"/>
                </a:tc>
              </a:tr>
            </a:tbl>
          </a:graphicData>
        </a:graphic>
      </p:graphicFrame>
      <p:graphicFrame>
        <p:nvGraphicFramePr>
          <p:cNvPr id="354" name="Google Shape;354;p55"/>
          <p:cNvGraphicFramePr/>
          <p:nvPr/>
        </p:nvGraphicFramePr>
        <p:xfrm>
          <a:off x="6495575" y="1311925"/>
          <a:ext cx="3000000" cy="3000000"/>
        </p:xfrm>
        <a:graphic>
          <a:graphicData uri="http://schemas.openxmlformats.org/drawingml/2006/table">
            <a:tbl>
              <a:tblPr>
                <a:noFill/>
                <a:tableStyleId>{D0C96DDB-C044-46D8-9262-51917EC79213}</a:tableStyleId>
              </a:tblPr>
              <a:tblGrid>
                <a:gridCol w="2141700"/>
              </a:tblGrid>
              <a:tr h="481975">
                <a:tc>
                  <a:txBody>
                    <a:bodyPr/>
                    <a:lstStyle/>
                    <a:p>
                      <a:pPr indent="0" lvl="0" marL="0" rtl="0" algn="ctr">
                        <a:spcBef>
                          <a:spcPts val="0"/>
                        </a:spcBef>
                        <a:spcAft>
                          <a:spcPts val="0"/>
                        </a:spcAft>
                        <a:buNone/>
                      </a:pPr>
                      <a:r>
                        <a:rPr lang="en" sz="1000"/>
                        <a:t>In-state tuition and fees</a:t>
                      </a:r>
                      <a:endParaRPr sz="1000"/>
                    </a:p>
                  </a:txBody>
                  <a:tcPr marT="91425" marB="91425" marR="91425" marL="91425"/>
                </a:tc>
              </a:tr>
              <a:tr h="616900">
                <a:tc>
                  <a:txBody>
                    <a:bodyPr/>
                    <a:lstStyle/>
                    <a:p>
                      <a:pPr indent="0" lvl="0" marL="0" rtl="0" algn="ctr">
                        <a:spcBef>
                          <a:spcPts val="0"/>
                        </a:spcBef>
                        <a:spcAft>
                          <a:spcPts val="0"/>
                        </a:spcAft>
                        <a:buNone/>
                      </a:pPr>
                      <a:r>
                        <a:rPr lang="en" sz="1000"/>
                        <a:t>Percentage of degrees awarded in Visual And Performing Arts.</a:t>
                      </a:r>
                      <a:endParaRPr sz="1000"/>
                    </a:p>
                  </a:txBody>
                  <a:tcPr marT="91425" marB="91425" marR="91425" marL="91425"/>
                </a:tc>
              </a:tr>
              <a:tr h="809700">
                <a:tc>
                  <a:txBody>
                    <a:bodyPr/>
                    <a:lstStyle/>
                    <a:p>
                      <a:pPr indent="0" lvl="0" marL="0" rtl="0" algn="ctr">
                        <a:spcBef>
                          <a:spcPts val="0"/>
                        </a:spcBef>
                        <a:spcAft>
                          <a:spcPts val="0"/>
                        </a:spcAft>
                        <a:buNone/>
                      </a:pPr>
                      <a:r>
                        <a:rPr lang="en" sz="1000"/>
                        <a:t>Share of undergraduate, degree-/certificate-seeking students who are part-time</a:t>
                      </a:r>
                      <a:endParaRPr sz="1000"/>
                    </a:p>
                  </a:txBody>
                  <a:tcPr marT="91425" marB="91425" marR="91425" marL="91425"/>
                </a:tc>
              </a:tr>
              <a:tr h="809700">
                <a:tc>
                  <a:txBody>
                    <a:bodyPr/>
                    <a:lstStyle/>
                    <a:p>
                      <a:pPr indent="0" lvl="0" marL="0" rtl="0" algn="ctr">
                        <a:spcBef>
                          <a:spcPts val="0"/>
                        </a:spcBef>
                        <a:spcAft>
                          <a:spcPts val="0"/>
                        </a:spcAft>
                        <a:buNone/>
                      </a:pPr>
                      <a:r>
                        <a:rPr lang="en" sz="1000"/>
                        <a:t>Tuition, fees, books, and supply charges for largest program (full program)</a:t>
                      </a:r>
                      <a:endParaRPr sz="1000"/>
                    </a:p>
                  </a:txBody>
                  <a:tcPr marT="91425" marB="91425" marR="91425" marL="91425"/>
                </a:tc>
              </a:tr>
              <a:tr h="481975">
                <a:tc>
                  <a:txBody>
                    <a:bodyPr/>
                    <a:lstStyle/>
                    <a:p>
                      <a:pPr indent="0" lvl="0" marL="0" rtl="0" algn="ctr">
                        <a:spcBef>
                          <a:spcPts val="0"/>
                        </a:spcBef>
                        <a:spcAft>
                          <a:spcPts val="0"/>
                        </a:spcAft>
                        <a:buNone/>
                      </a:pPr>
                      <a:r>
                        <a:rPr lang="en" sz="1000"/>
                        <a:t>Number of graduate students</a:t>
                      </a:r>
                      <a:endParaRPr sz="1000"/>
                    </a:p>
                  </a:txBody>
                  <a:tcPr marT="91425" marB="91425" marR="91425" marL="91425"/>
                </a:tc>
              </a:tr>
            </a:tbl>
          </a:graphicData>
        </a:graphic>
      </p:graphicFrame>
      <p:sp>
        <p:nvSpPr>
          <p:cNvPr id="355" name="Google Shape;355;p55"/>
          <p:cNvSpPr/>
          <p:nvPr/>
        </p:nvSpPr>
        <p:spPr>
          <a:xfrm>
            <a:off x="3501300" y="1306300"/>
            <a:ext cx="2141700" cy="1059900"/>
          </a:xfrm>
          <a:prstGeom prst="rect">
            <a:avLst/>
          </a:prstGeom>
          <a:noFill/>
          <a:ln cap="flat" cmpd="sng" w="28575">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5"/>
          <p:cNvSpPr/>
          <p:nvPr/>
        </p:nvSpPr>
        <p:spPr>
          <a:xfrm>
            <a:off x="6495925" y="1306300"/>
            <a:ext cx="2141700" cy="1104600"/>
          </a:xfrm>
          <a:prstGeom prst="rect">
            <a:avLst/>
          </a:prstGeom>
          <a:noFill/>
          <a:ln cap="flat" cmpd="sng" w="28575">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5"/>
          <p:cNvSpPr/>
          <p:nvPr/>
        </p:nvSpPr>
        <p:spPr>
          <a:xfrm>
            <a:off x="506675" y="1306300"/>
            <a:ext cx="2141700" cy="798000"/>
          </a:xfrm>
          <a:prstGeom prst="rect">
            <a:avLst/>
          </a:prstGeom>
          <a:noFill/>
          <a:ln cap="flat" cmpd="sng" w="28575">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Google Shape;362;p56"/>
          <p:cNvSpPr txBox="1"/>
          <p:nvPr>
            <p:ph type="title"/>
          </p:nvPr>
        </p:nvSpPr>
        <p:spPr>
          <a:xfrm>
            <a:off x="1197429" y="4591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Box </a:t>
            </a:r>
            <a:r>
              <a:rPr lang="en">
                <a:solidFill>
                  <a:schemeClr val="accent1"/>
                </a:solidFill>
              </a:rPr>
              <a:t>Plots</a:t>
            </a:r>
            <a:endParaRPr>
              <a:solidFill>
                <a:schemeClr val="accent1"/>
              </a:solidFill>
            </a:endParaRPr>
          </a:p>
        </p:txBody>
      </p:sp>
      <p:pic>
        <p:nvPicPr>
          <p:cNvPr id="363" name="Google Shape;363;p56"/>
          <p:cNvPicPr preferRelativeResize="0"/>
          <p:nvPr/>
        </p:nvPicPr>
        <p:blipFill>
          <a:blip r:embed="rId3">
            <a:alphaModFix/>
          </a:blip>
          <a:stretch>
            <a:fillRect/>
          </a:stretch>
        </p:blipFill>
        <p:spPr>
          <a:xfrm>
            <a:off x="725388" y="1233600"/>
            <a:ext cx="3610474" cy="2372850"/>
          </a:xfrm>
          <a:prstGeom prst="rect">
            <a:avLst/>
          </a:prstGeom>
          <a:noFill/>
          <a:ln>
            <a:noFill/>
          </a:ln>
        </p:spPr>
      </p:pic>
      <p:pic>
        <p:nvPicPr>
          <p:cNvPr id="364" name="Google Shape;364;p56"/>
          <p:cNvPicPr preferRelativeResize="0"/>
          <p:nvPr/>
        </p:nvPicPr>
        <p:blipFill rotWithShape="1">
          <a:blip r:embed="rId4">
            <a:alphaModFix/>
          </a:blip>
          <a:srcRect b="3809" l="3595" r="0" t="0"/>
          <a:stretch/>
        </p:blipFill>
        <p:spPr>
          <a:xfrm>
            <a:off x="4705700" y="1233600"/>
            <a:ext cx="3581750" cy="2282474"/>
          </a:xfrm>
          <a:prstGeom prst="rect">
            <a:avLst/>
          </a:prstGeom>
          <a:noFill/>
          <a:ln>
            <a:noFill/>
          </a:ln>
        </p:spPr>
      </p:pic>
      <p:sp>
        <p:nvSpPr>
          <p:cNvPr id="365" name="Google Shape;365;p56"/>
          <p:cNvSpPr txBox="1"/>
          <p:nvPr/>
        </p:nvSpPr>
        <p:spPr>
          <a:xfrm>
            <a:off x="1006475" y="3562275"/>
            <a:ext cx="3048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Comfortaa"/>
                <a:ea typeface="Comfortaa"/>
                <a:cs typeface="Comfortaa"/>
                <a:sym typeface="Comfortaa"/>
              </a:rPr>
              <a:t>The percentage of </a:t>
            </a:r>
            <a:r>
              <a:rPr b="1" lang="en" sz="1100">
                <a:latin typeface="Comfortaa"/>
                <a:ea typeface="Comfortaa"/>
                <a:cs typeface="Comfortaa"/>
                <a:sym typeface="Comfortaa"/>
              </a:rPr>
              <a:t>white students</a:t>
            </a:r>
            <a:r>
              <a:rPr lang="en" sz="1100">
                <a:latin typeface="Comfortaa"/>
                <a:ea typeface="Comfortaa"/>
                <a:cs typeface="Comfortaa"/>
                <a:sym typeface="Comfortaa"/>
              </a:rPr>
              <a:t> </a:t>
            </a:r>
            <a:r>
              <a:rPr lang="en" sz="1000">
                <a:latin typeface="Comfortaa"/>
                <a:ea typeface="Comfortaa"/>
                <a:cs typeface="Comfortaa"/>
                <a:sym typeface="Comfortaa"/>
              </a:rPr>
              <a:t>seems to indicate that less diversity results in a slightly </a:t>
            </a:r>
            <a:r>
              <a:rPr b="1" lang="en" sz="1100">
                <a:latin typeface="Comfortaa"/>
                <a:ea typeface="Comfortaa"/>
                <a:cs typeface="Comfortaa"/>
                <a:sym typeface="Comfortaa"/>
              </a:rPr>
              <a:t>higher average distribution </a:t>
            </a:r>
            <a:r>
              <a:rPr lang="en" sz="1000">
                <a:latin typeface="Comfortaa"/>
                <a:ea typeface="Comfortaa"/>
                <a:cs typeface="Comfortaa"/>
                <a:sym typeface="Comfortaa"/>
              </a:rPr>
              <a:t>for debt.</a:t>
            </a:r>
            <a:endParaRPr sz="1000">
              <a:latin typeface="Comfortaa"/>
              <a:ea typeface="Comfortaa"/>
              <a:cs typeface="Comfortaa"/>
              <a:sym typeface="Comfortaa"/>
            </a:endParaRPr>
          </a:p>
        </p:txBody>
      </p:sp>
      <p:sp>
        <p:nvSpPr>
          <p:cNvPr id="366" name="Google Shape;366;p56"/>
          <p:cNvSpPr txBox="1"/>
          <p:nvPr/>
        </p:nvSpPr>
        <p:spPr>
          <a:xfrm>
            <a:off x="4972425" y="3562275"/>
            <a:ext cx="3048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Comfortaa"/>
                <a:ea typeface="Comfortaa"/>
                <a:cs typeface="Comfortaa"/>
                <a:sym typeface="Comfortaa"/>
              </a:rPr>
              <a:t>Schools with a </a:t>
            </a:r>
            <a:r>
              <a:rPr b="1" lang="en" sz="1100">
                <a:latin typeface="Comfortaa"/>
                <a:ea typeface="Comfortaa"/>
                <a:cs typeface="Comfortaa"/>
                <a:sym typeface="Comfortaa"/>
              </a:rPr>
              <a:t>higher percentage of part time students </a:t>
            </a:r>
            <a:r>
              <a:rPr lang="en" sz="1000">
                <a:latin typeface="Comfortaa"/>
                <a:ea typeface="Comfortaa"/>
                <a:cs typeface="Comfortaa"/>
                <a:sym typeface="Comfortaa"/>
              </a:rPr>
              <a:t>show that they have a </a:t>
            </a:r>
            <a:r>
              <a:rPr b="1" lang="en" sz="1100">
                <a:latin typeface="Comfortaa"/>
                <a:ea typeface="Comfortaa"/>
                <a:cs typeface="Comfortaa"/>
                <a:sym typeface="Comfortaa"/>
              </a:rPr>
              <a:t>lower average debt </a:t>
            </a:r>
            <a:r>
              <a:rPr lang="en" sz="1000">
                <a:latin typeface="Comfortaa"/>
                <a:ea typeface="Comfortaa"/>
                <a:cs typeface="Comfortaa"/>
                <a:sym typeface="Comfortaa"/>
              </a:rPr>
              <a:t>than schools with 20% or less part time students</a:t>
            </a:r>
            <a:endParaRPr sz="1000">
              <a:latin typeface="Comfortaa"/>
              <a:ea typeface="Comfortaa"/>
              <a:cs typeface="Comfortaa"/>
              <a:sym typeface="Comforta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Google Shape;371;p57"/>
          <p:cNvSpPr txBox="1"/>
          <p:nvPr>
            <p:ph type="title"/>
          </p:nvPr>
        </p:nvSpPr>
        <p:spPr>
          <a:xfrm>
            <a:off x="1197429" y="4591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Decision Tree: </a:t>
            </a:r>
            <a:r>
              <a:rPr lang="en">
                <a:solidFill>
                  <a:schemeClr val="accent1"/>
                </a:solidFill>
              </a:rPr>
              <a:t>Public School</a:t>
            </a:r>
            <a:endParaRPr>
              <a:solidFill>
                <a:schemeClr val="accent1"/>
              </a:solidFill>
            </a:endParaRPr>
          </a:p>
        </p:txBody>
      </p:sp>
      <p:pic>
        <p:nvPicPr>
          <p:cNvPr id="372" name="Google Shape;372;p57"/>
          <p:cNvPicPr preferRelativeResize="0"/>
          <p:nvPr/>
        </p:nvPicPr>
        <p:blipFill>
          <a:blip r:embed="rId3">
            <a:alphaModFix/>
          </a:blip>
          <a:stretch>
            <a:fillRect/>
          </a:stretch>
        </p:blipFill>
        <p:spPr>
          <a:xfrm>
            <a:off x="443875" y="984750"/>
            <a:ext cx="8256202" cy="3643624"/>
          </a:xfrm>
          <a:prstGeom prst="rect">
            <a:avLst/>
          </a:prstGeom>
          <a:noFill/>
          <a:ln>
            <a:noFill/>
          </a:ln>
        </p:spPr>
      </p:pic>
      <p:sp>
        <p:nvSpPr>
          <p:cNvPr id="373" name="Google Shape;373;p57"/>
          <p:cNvSpPr txBox="1"/>
          <p:nvPr/>
        </p:nvSpPr>
        <p:spPr>
          <a:xfrm flipH="1">
            <a:off x="4495875" y="1307450"/>
            <a:ext cx="8250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Retention Rate 4-yr</a:t>
            </a:r>
            <a:endParaRPr sz="800">
              <a:latin typeface="Comfortaa"/>
              <a:ea typeface="Comfortaa"/>
              <a:cs typeface="Comfortaa"/>
              <a:sym typeface="Comfortaa"/>
            </a:endParaRPr>
          </a:p>
        </p:txBody>
      </p:sp>
      <p:sp>
        <p:nvSpPr>
          <p:cNvPr id="374" name="Google Shape;374;p57"/>
          <p:cNvSpPr txBox="1"/>
          <p:nvPr/>
        </p:nvSpPr>
        <p:spPr>
          <a:xfrm>
            <a:off x="2342450" y="2094625"/>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Admission Rate</a:t>
            </a:r>
            <a:endParaRPr sz="800">
              <a:latin typeface="Comfortaa"/>
              <a:ea typeface="Comfortaa"/>
              <a:cs typeface="Comfortaa"/>
              <a:sym typeface="Comfortaa"/>
            </a:endParaRPr>
          </a:p>
        </p:txBody>
      </p:sp>
      <p:sp>
        <p:nvSpPr>
          <p:cNvPr id="375" name="Google Shape;375;p57"/>
          <p:cNvSpPr txBox="1"/>
          <p:nvPr/>
        </p:nvSpPr>
        <p:spPr>
          <a:xfrm>
            <a:off x="6676875" y="2094625"/>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 of Part-Time</a:t>
            </a:r>
            <a:endParaRPr sz="800">
              <a:latin typeface="Comfortaa"/>
              <a:ea typeface="Comfortaa"/>
              <a:cs typeface="Comfortaa"/>
              <a:sym typeface="Comfortaa"/>
            </a:endParaRPr>
          </a:p>
        </p:txBody>
      </p:sp>
      <p:sp>
        <p:nvSpPr>
          <p:cNvPr id="376" name="Google Shape;376;p57"/>
          <p:cNvSpPr txBox="1"/>
          <p:nvPr/>
        </p:nvSpPr>
        <p:spPr>
          <a:xfrm>
            <a:off x="7672450" y="2891125"/>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 Asian</a:t>
            </a:r>
            <a:endParaRPr sz="800">
              <a:latin typeface="Comfortaa"/>
              <a:ea typeface="Comfortaa"/>
              <a:cs typeface="Comfortaa"/>
              <a:sym typeface="Comfortaa"/>
            </a:endParaRPr>
          </a:p>
        </p:txBody>
      </p:sp>
      <p:sp>
        <p:nvSpPr>
          <p:cNvPr id="377" name="Google Shape;377;p57"/>
          <p:cNvSpPr txBox="1"/>
          <p:nvPr/>
        </p:nvSpPr>
        <p:spPr>
          <a:xfrm>
            <a:off x="5670250" y="2891125"/>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 Black</a:t>
            </a:r>
            <a:endParaRPr sz="800">
              <a:latin typeface="Comfortaa"/>
              <a:ea typeface="Comfortaa"/>
              <a:cs typeface="Comfortaa"/>
              <a:sym typeface="Comfortaa"/>
            </a:endParaRPr>
          </a:p>
        </p:txBody>
      </p:sp>
      <p:sp>
        <p:nvSpPr>
          <p:cNvPr id="378" name="Google Shape;378;p57"/>
          <p:cNvSpPr txBox="1"/>
          <p:nvPr/>
        </p:nvSpPr>
        <p:spPr>
          <a:xfrm>
            <a:off x="3465475" y="2878550"/>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 Asian</a:t>
            </a:r>
            <a:endParaRPr sz="800">
              <a:latin typeface="Comfortaa"/>
              <a:ea typeface="Comfortaa"/>
              <a:cs typeface="Comfortaa"/>
              <a:sym typeface="Comfortaa"/>
            </a:endParaRPr>
          </a:p>
        </p:txBody>
      </p:sp>
      <p:sp>
        <p:nvSpPr>
          <p:cNvPr id="379" name="Google Shape;379;p57"/>
          <p:cNvSpPr txBox="1"/>
          <p:nvPr/>
        </p:nvSpPr>
        <p:spPr>
          <a:xfrm>
            <a:off x="1184500" y="2878550"/>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&gt;25y.o Student</a:t>
            </a:r>
            <a:endParaRPr sz="800">
              <a:latin typeface="Comfortaa"/>
              <a:ea typeface="Comfortaa"/>
              <a:cs typeface="Comfortaa"/>
              <a:sym typeface="Comfortaa"/>
            </a:endParaRPr>
          </a:p>
        </p:txBody>
      </p:sp>
      <p:sp>
        <p:nvSpPr>
          <p:cNvPr id="380" name="Google Shape;380;p57"/>
          <p:cNvSpPr txBox="1"/>
          <p:nvPr/>
        </p:nvSpPr>
        <p:spPr>
          <a:xfrm>
            <a:off x="224025" y="1101500"/>
            <a:ext cx="2315100" cy="42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a:latin typeface="Comfortaa"/>
                <a:ea typeface="Comfortaa"/>
                <a:cs typeface="Comfortaa"/>
                <a:sym typeface="Comfortaa"/>
              </a:rPr>
              <a:t>Quality of Schools </a:t>
            </a:r>
            <a:endParaRPr b="1" i="1">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pic>
        <p:nvPicPr>
          <p:cNvPr id="173" name="Google Shape;173;p40"/>
          <p:cNvPicPr preferRelativeResize="0"/>
          <p:nvPr>
            <p:ph idx="2" type="pic"/>
          </p:nvPr>
        </p:nvPicPr>
        <p:blipFill rotWithShape="1">
          <a:blip r:embed="rId3">
            <a:alphaModFix/>
          </a:blip>
          <a:srcRect b="0" l="17761" r="17768" t="0"/>
          <a:stretch/>
        </p:blipFill>
        <p:spPr>
          <a:xfrm>
            <a:off x="-602" y="2"/>
            <a:ext cx="4572600" cy="4660200"/>
          </a:xfrm>
          <a:prstGeom prst="rect">
            <a:avLst/>
          </a:prstGeom>
          <a:solidFill>
            <a:srgbClr val="F2F2F2"/>
          </a:solidFill>
          <a:ln>
            <a:noFill/>
          </a:ln>
        </p:spPr>
      </p:pic>
      <p:sp>
        <p:nvSpPr>
          <p:cNvPr id="174" name="Google Shape;174;p40"/>
          <p:cNvSpPr/>
          <p:nvPr/>
        </p:nvSpPr>
        <p:spPr>
          <a:xfrm>
            <a:off x="-300" y="0"/>
            <a:ext cx="4572000" cy="4677300"/>
          </a:xfrm>
          <a:prstGeom prst="rect">
            <a:avLst/>
          </a:prstGeom>
          <a:solidFill>
            <a:schemeClr val="dk2">
              <a:alpha val="89800"/>
            </a:schemeClr>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175" name="Google Shape;175;p40"/>
          <p:cNvSpPr txBox="1"/>
          <p:nvPr>
            <p:ph type="title"/>
          </p:nvPr>
        </p:nvSpPr>
        <p:spPr>
          <a:xfrm>
            <a:off x="533652" y="2026933"/>
            <a:ext cx="3379200" cy="821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2"/>
              </a:buClr>
              <a:buSzPts val="3000"/>
              <a:buFont typeface="Lato Black"/>
              <a:buNone/>
            </a:pPr>
            <a:r>
              <a:rPr lang="en"/>
              <a:t>Presentation</a:t>
            </a:r>
            <a:r>
              <a:rPr lang="en"/>
              <a:t> </a:t>
            </a:r>
            <a:r>
              <a:rPr lang="en">
                <a:solidFill>
                  <a:schemeClr val="accent1"/>
                </a:solidFill>
              </a:rPr>
              <a:t>Agenda</a:t>
            </a:r>
            <a:endParaRPr/>
          </a:p>
        </p:txBody>
      </p:sp>
      <p:sp>
        <p:nvSpPr>
          <p:cNvPr id="176" name="Google Shape;176;p40"/>
          <p:cNvSpPr txBox="1"/>
          <p:nvPr/>
        </p:nvSpPr>
        <p:spPr>
          <a:xfrm>
            <a:off x="4904336" y="1335174"/>
            <a:ext cx="1329039"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Business Problem</a:t>
            </a:r>
            <a:endParaRPr/>
          </a:p>
        </p:txBody>
      </p:sp>
      <p:cxnSp>
        <p:nvCxnSpPr>
          <p:cNvPr id="177" name="Google Shape;177;p40"/>
          <p:cNvCxnSpPr/>
          <p:nvPr/>
        </p:nvCxnSpPr>
        <p:spPr>
          <a:xfrm>
            <a:off x="6059725" y="1458975"/>
            <a:ext cx="2488200" cy="2100"/>
          </a:xfrm>
          <a:prstGeom prst="straightConnector1">
            <a:avLst/>
          </a:prstGeom>
          <a:noFill/>
          <a:ln cap="flat" cmpd="sng" w="9525">
            <a:solidFill>
              <a:schemeClr val="accent1"/>
            </a:solidFill>
            <a:prstDash val="dash"/>
            <a:miter lim="800000"/>
            <a:headEnd len="sm" w="sm" type="none"/>
            <a:tailEnd len="sm" w="sm" type="none"/>
          </a:ln>
        </p:spPr>
      </p:cxnSp>
      <p:sp>
        <p:nvSpPr>
          <p:cNvPr id="178" name="Google Shape;178;p40"/>
          <p:cNvSpPr txBox="1"/>
          <p:nvPr/>
        </p:nvSpPr>
        <p:spPr>
          <a:xfrm>
            <a:off x="8547950" y="1335174"/>
            <a:ext cx="340043"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01</a:t>
            </a:r>
            <a:endParaRPr/>
          </a:p>
        </p:txBody>
      </p:sp>
      <p:sp>
        <p:nvSpPr>
          <p:cNvPr id="179" name="Google Shape;179;p40"/>
          <p:cNvSpPr txBox="1"/>
          <p:nvPr/>
        </p:nvSpPr>
        <p:spPr>
          <a:xfrm>
            <a:off x="4904336" y="1673858"/>
            <a:ext cx="1329039"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Methodology</a:t>
            </a:r>
            <a:endParaRPr/>
          </a:p>
        </p:txBody>
      </p:sp>
      <p:cxnSp>
        <p:nvCxnSpPr>
          <p:cNvPr id="180" name="Google Shape;180;p40"/>
          <p:cNvCxnSpPr/>
          <p:nvPr/>
        </p:nvCxnSpPr>
        <p:spPr>
          <a:xfrm flipH="1" rot="10800000">
            <a:off x="5815800" y="1799725"/>
            <a:ext cx="2732100" cy="1800"/>
          </a:xfrm>
          <a:prstGeom prst="straightConnector1">
            <a:avLst/>
          </a:prstGeom>
          <a:noFill/>
          <a:ln cap="flat" cmpd="sng" w="9525">
            <a:solidFill>
              <a:schemeClr val="accent1"/>
            </a:solidFill>
            <a:prstDash val="dash"/>
            <a:miter lim="800000"/>
            <a:headEnd len="sm" w="sm" type="none"/>
            <a:tailEnd len="sm" w="sm" type="none"/>
          </a:ln>
        </p:spPr>
      </p:cxnSp>
      <p:sp>
        <p:nvSpPr>
          <p:cNvPr id="181" name="Google Shape;181;p40"/>
          <p:cNvSpPr txBox="1"/>
          <p:nvPr/>
        </p:nvSpPr>
        <p:spPr>
          <a:xfrm>
            <a:off x="8547950" y="1673858"/>
            <a:ext cx="340043"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02</a:t>
            </a:r>
            <a:endParaRPr/>
          </a:p>
        </p:txBody>
      </p:sp>
      <p:sp>
        <p:nvSpPr>
          <p:cNvPr id="182" name="Google Shape;182;p40"/>
          <p:cNvSpPr txBox="1"/>
          <p:nvPr/>
        </p:nvSpPr>
        <p:spPr>
          <a:xfrm>
            <a:off x="4904336" y="2012543"/>
            <a:ext cx="1329039"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Results</a:t>
            </a:r>
            <a:endParaRPr/>
          </a:p>
        </p:txBody>
      </p:sp>
      <p:cxnSp>
        <p:nvCxnSpPr>
          <p:cNvPr id="183" name="Google Shape;183;p40"/>
          <p:cNvCxnSpPr/>
          <p:nvPr/>
        </p:nvCxnSpPr>
        <p:spPr>
          <a:xfrm>
            <a:off x="5447300" y="2123325"/>
            <a:ext cx="3100800" cy="15000"/>
          </a:xfrm>
          <a:prstGeom prst="straightConnector1">
            <a:avLst/>
          </a:prstGeom>
          <a:noFill/>
          <a:ln cap="flat" cmpd="sng" w="9525">
            <a:solidFill>
              <a:schemeClr val="accent1"/>
            </a:solidFill>
            <a:prstDash val="dash"/>
            <a:miter lim="800000"/>
            <a:headEnd len="sm" w="sm" type="none"/>
            <a:tailEnd len="sm" w="sm" type="none"/>
          </a:ln>
        </p:spPr>
      </p:cxnSp>
      <p:sp>
        <p:nvSpPr>
          <p:cNvPr id="184" name="Google Shape;184;p40"/>
          <p:cNvSpPr txBox="1"/>
          <p:nvPr/>
        </p:nvSpPr>
        <p:spPr>
          <a:xfrm>
            <a:off x="8547950" y="2012543"/>
            <a:ext cx="340043"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03</a:t>
            </a:r>
            <a:endParaRPr/>
          </a:p>
        </p:txBody>
      </p:sp>
      <p:sp>
        <p:nvSpPr>
          <p:cNvPr id="185" name="Google Shape;185;p40"/>
          <p:cNvSpPr txBox="1"/>
          <p:nvPr/>
        </p:nvSpPr>
        <p:spPr>
          <a:xfrm>
            <a:off x="4904336" y="2351227"/>
            <a:ext cx="1329039"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Challenges</a:t>
            </a:r>
            <a:endParaRPr/>
          </a:p>
        </p:txBody>
      </p:sp>
      <p:cxnSp>
        <p:nvCxnSpPr>
          <p:cNvPr id="186" name="Google Shape;186;p40"/>
          <p:cNvCxnSpPr/>
          <p:nvPr/>
        </p:nvCxnSpPr>
        <p:spPr>
          <a:xfrm>
            <a:off x="5696425" y="2476250"/>
            <a:ext cx="2851500" cy="600"/>
          </a:xfrm>
          <a:prstGeom prst="straightConnector1">
            <a:avLst/>
          </a:prstGeom>
          <a:noFill/>
          <a:ln cap="flat" cmpd="sng" w="9525">
            <a:solidFill>
              <a:schemeClr val="accent1"/>
            </a:solidFill>
            <a:prstDash val="dash"/>
            <a:miter lim="800000"/>
            <a:headEnd len="sm" w="sm" type="none"/>
            <a:tailEnd len="sm" w="sm" type="none"/>
          </a:ln>
        </p:spPr>
      </p:cxnSp>
      <p:sp>
        <p:nvSpPr>
          <p:cNvPr id="187" name="Google Shape;187;p40"/>
          <p:cNvSpPr txBox="1"/>
          <p:nvPr/>
        </p:nvSpPr>
        <p:spPr>
          <a:xfrm>
            <a:off x="8547950" y="2351227"/>
            <a:ext cx="340043"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04</a:t>
            </a:r>
            <a:endParaRPr/>
          </a:p>
        </p:txBody>
      </p:sp>
      <p:sp>
        <p:nvSpPr>
          <p:cNvPr id="188" name="Google Shape;188;p40"/>
          <p:cNvSpPr txBox="1"/>
          <p:nvPr/>
        </p:nvSpPr>
        <p:spPr>
          <a:xfrm>
            <a:off x="4904336" y="2689910"/>
            <a:ext cx="1329039"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Next Steps</a:t>
            </a:r>
            <a:endParaRPr/>
          </a:p>
        </p:txBody>
      </p:sp>
      <p:cxnSp>
        <p:nvCxnSpPr>
          <p:cNvPr id="189" name="Google Shape;189;p40"/>
          <p:cNvCxnSpPr/>
          <p:nvPr/>
        </p:nvCxnSpPr>
        <p:spPr>
          <a:xfrm>
            <a:off x="5670475" y="2808425"/>
            <a:ext cx="2877600" cy="7200"/>
          </a:xfrm>
          <a:prstGeom prst="straightConnector1">
            <a:avLst/>
          </a:prstGeom>
          <a:noFill/>
          <a:ln cap="flat" cmpd="sng" w="9525">
            <a:solidFill>
              <a:schemeClr val="accent1"/>
            </a:solidFill>
            <a:prstDash val="dash"/>
            <a:miter lim="800000"/>
            <a:headEnd len="sm" w="sm" type="none"/>
            <a:tailEnd len="sm" w="sm" type="none"/>
          </a:ln>
        </p:spPr>
      </p:cxnSp>
      <p:sp>
        <p:nvSpPr>
          <p:cNvPr id="190" name="Google Shape;190;p40"/>
          <p:cNvSpPr txBox="1"/>
          <p:nvPr/>
        </p:nvSpPr>
        <p:spPr>
          <a:xfrm>
            <a:off x="8547950" y="2689911"/>
            <a:ext cx="340043"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05</a:t>
            </a:r>
            <a:endParaRPr/>
          </a:p>
        </p:txBody>
      </p:sp>
      <p:sp>
        <p:nvSpPr>
          <p:cNvPr id="191" name="Google Shape;191;p40"/>
          <p:cNvSpPr txBox="1"/>
          <p:nvPr/>
        </p:nvSpPr>
        <p:spPr>
          <a:xfrm>
            <a:off x="4904336" y="3028595"/>
            <a:ext cx="1329039"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Limitations</a:t>
            </a:r>
            <a:endParaRPr/>
          </a:p>
        </p:txBody>
      </p:sp>
      <p:cxnSp>
        <p:nvCxnSpPr>
          <p:cNvPr id="192" name="Google Shape;192;p40"/>
          <p:cNvCxnSpPr/>
          <p:nvPr/>
        </p:nvCxnSpPr>
        <p:spPr>
          <a:xfrm>
            <a:off x="5696425" y="3150975"/>
            <a:ext cx="2851500" cy="3600"/>
          </a:xfrm>
          <a:prstGeom prst="straightConnector1">
            <a:avLst/>
          </a:prstGeom>
          <a:noFill/>
          <a:ln cap="flat" cmpd="sng" w="9525">
            <a:solidFill>
              <a:schemeClr val="accent1"/>
            </a:solidFill>
            <a:prstDash val="dash"/>
            <a:miter lim="800000"/>
            <a:headEnd len="sm" w="sm" type="none"/>
            <a:tailEnd len="sm" w="sm" type="none"/>
          </a:ln>
        </p:spPr>
      </p:cxnSp>
      <p:sp>
        <p:nvSpPr>
          <p:cNvPr id="193" name="Google Shape;193;p40"/>
          <p:cNvSpPr txBox="1"/>
          <p:nvPr/>
        </p:nvSpPr>
        <p:spPr>
          <a:xfrm>
            <a:off x="8547950" y="3028595"/>
            <a:ext cx="340043" cy="17312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chemeClr val="dk1"/>
                </a:solidFill>
                <a:latin typeface="Comfortaa"/>
                <a:ea typeface="Comfortaa"/>
                <a:cs typeface="Comfortaa"/>
                <a:sym typeface="Comfortaa"/>
              </a:rPr>
              <a:t>06</a:t>
            </a:r>
            <a:endParaRPr/>
          </a:p>
        </p:txBody>
      </p:sp>
      <p:sp>
        <p:nvSpPr>
          <p:cNvPr id="194" name="Google Shape;194;p40"/>
          <p:cNvSpPr/>
          <p:nvPr/>
        </p:nvSpPr>
        <p:spPr>
          <a:xfrm>
            <a:off x="4474064" y="3676435"/>
            <a:ext cx="96749" cy="983635"/>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74"/>
                                        </p:tgtEl>
                                        <p:attrNameLst>
                                          <p:attrName>style.visibility</p:attrName>
                                        </p:attrNameLst>
                                      </p:cBhvr>
                                      <p:to>
                                        <p:strVal val="visible"/>
                                      </p:to>
                                    </p:set>
                                    <p:anim calcmode="lin" valueType="num">
                                      <p:cBhvr additive="base">
                                        <p:cTn dur="1000"/>
                                        <p:tgtEl>
                                          <p:spTgt spid="17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1">
                                  <p:stCondLst>
                                    <p:cond delay="1000"/>
                                  </p:stCondLst>
                                  <p:childTnLst>
                                    <p:set>
                                      <p:cBhvr>
                                        <p:cTn dur="1" fill="hold">
                                          <p:stCondLst>
                                            <p:cond delay="0"/>
                                          </p:stCondLst>
                                        </p:cTn>
                                        <p:tgtEl>
                                          <p:spTgt spid="175"/>
                                        </p:tgtEl>
                                        <p:attrNameLst>
                                          <p:attrName>style.visibility</p:attrName>
                                        </p:attrNameLst>
                                      </p:cBhvr>
                                      <p:to>
                                        <p:strVal val="visible"/>
                                      </p:to>
                                    </p:set>
                                    <p:anim calcmode="lin" valueType="num">
                                      <p:cBhvr additive="base">
                                        <p:cTn dur="1000"/>
                                        <p:tgtEl>
                                          <p:spTgt spid="175"/>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1250"/>
                                  </p:stCondLst>
                                  <p:childTnLst>
                                    <p:set>
                                      <p:cBhvr>
                                        <p:cTn dur="1" fill="hold">
                                          <p:stCondLst>
                                            <p:cond delay="0"/>
                                          </p:stCondLst>
                                        </p:cTn>
                                        <p:tgtEl>
                                          <p:spTgt spid="194"/>
                                        </p:tgtEl>
                                        <p:attrNameLst>
                                          <p:attrName>style.visibility</p:attrName>
                                        </p:attrNameLst>
                                      </p:cBhvr>
                                      <p:to>
                                        <p:strVal val="visible"/>
                                      </p:to>
                                    </p:set>
                                    <p:animEffect filter="fade" transition="in">
                                      <p:cBhvr>
                                        <p:cTn dur="500"/>
                                        <p:tgtEl>
                                          <p:spTgt spid="194"/>
                                        </p:tgtEl>
                                      </p:cBhvr>
                                    </p:animEffect>
                                  </p:childTnLst>
                                </p:cTn>
                              </p:par>
                              <p:par>
                                <p:cTn fill="hold" nodeType="withEffect" presetClass="entr" presetID="10" presetSubtype="0">
                                  <p:stCondLst>
                                    <p:cond delay="150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par>
                                <p:cTn fill="hold" nodeType="withEffect" presetClass="entr" presetID="10" presetSubtype="0">
                                  <p:stCondLst>
                                    <p:cond delay="150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par>
                                <p:cTn fill="hold" nodeType="withEffect" presetClass="entr" presetID="10" presetSubtype="0">
                                  <p:stCondLst>
                                    <p:cond delay="150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par>
                                <p:cTn fill="hold" nodeType="withEffect" presetClass="entr" presetID="10" presetSubtype="0">
                                  <p:stCondLst>
                                    <p:cond delay="175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par>
                                <p:cTn fill="hold" nodeType="withEffect" presetClass="entr" presetID="10" presetSubtype="0">
                                  <p:stCondLst>
                                    <p:cond delay="175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par>
                                <p:cTn fill="hold" nodeType="withEffect" presetClass="entr" presetID="10" presetSubtype="0">
                                  <p:stCondLst>
                                    <p:cond delay="175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par>
                                <p:cTn fill="hold" nodeType="withEffect" presetClass="entr" presetID="10" presetSubtype="0">
                                  <p:stCondLst>
                                    <p:cond delay="200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par>
                                <p:cTn fill="hold" nodeType="withEffect" presetClass="entr" presetID="10" presetSubtype="0">
                                  <p:stCondLst>
                                    <p:cond delay="200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par>
                                <p:cTn fill="hold" nodeType="withEffect" presetClass="entr" presetID="10" presetSubtype="0">
                                  <p:stCondLst>
                                    <p:cond delay="200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par>
                                <p:cTn fill="hold" nodeType="withEffect" presetClass="entr" presetID="10" presetSubtype="0">
                                  <p:stCondLst>
                                    <p:cond delay="225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par>
                                <p:cTn fill="hold" nodeType="withEffect" presetClass="entr" presetID="10" presetSubtype="0">
                                  <p:stCondLst>
                                    <p:cond delay="225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par>
                                <p:cTn fill="hold" nodeType="withEffect" presetClass="entr" presetID="10" presetSubtype="0">
                                  <p:stCondLst>
                                    <p:cond delay="225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par>
                                <p:cTn fill="hold" nodeType="withEffect" presetClass="entr" presetID="10" presetSubtype="0">
                                  <p:stCondLst>
                                    <p:cond delay="250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par>
                                <p:cTn fill="hold" nodeType="withEffect" presetClass="entr" presetID="10" presetSubtype="0">
                                  <p:stCondLst>
                                    <p:cond delay="250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par>
                                <p:cTn fill="hold" nodeType="withEffect" presetClass="entr" presetID="10" presetSubtype="0">
                                  <p:stCondLst>
                                    <p:cond delay="250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par>
                                <p:cTn fill="hold" nodeType="withEffect" presetClass="entr" presetID="10" presetSubtype="0">
                                  <p:stCondLst>
                                    <p:cond delay="275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par>
                                <p:cTn fill="hold" nodeType="withEffect" presetClass="entr" presetID="10" presetSubtype="0">
                                  <p:stCondLst>
                                    <p:cond delay="275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par>
                                <p:cTn fill="hold" nodeType="withEffect" presetClass="entr" presetID="10" presetSubtype="0">
                                  <p:stCondLst>
                                    <p:cond delay="275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sp>
        <p:nvSpPr>
          <p:cNvPr id="385" name="Google Shape;385;p58"/>
          <p:cNvSpPr txBox="1"/>
          <p:nvPr>
            <p:ph type="title"/>
          </p:nvPr>
        </p:nvSpPr>
        <p:spPr>
          <a:xfrm>
            <a:off x="1197429" y="4591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Decision Tree: </a:t>
            </a:r>
            <a:r>
              <a:rPr lang="en">
                <a:solidFill>
                  <a:schemeClr val="accent1"/>
                </a:solidFill>
              </a:rPr>
              <a:t>Private School</a:t>
            </a:r>
            <a:endParaRPr>
              <a:solidFill>
                <a:schemeClr val="accent1"/>
              </a:solidFill>
            </a:endParaRPr>
          </a:p>
        </p:txBody>
      </p:sp>
      <p:pic>
        <p:nvPicPr>
          <p:cNvPr id="386" name="Google Shape;386;p58"/>
          <p:cNvPicPr preferRelativeResize="0"/>
          <p:nvPr/>
        </p:nvPicPr>
        <p:blipFill>
          <a:blip r:embed="rId3">
            <a:alphaModFix/>
          </a:blip>
          <a:stretch>
            <a:fillRect/>
          </a:stretch>
        </p:blipFill>
        <p:spPr>
          <a:xfrm>
            <a:off x="494550" y="1077725"/>
            <a:ext cx="8154849" cy="3544376"/>
          </a:xfrm>
          <a:prstGeom prst="rect">
            <a:avLst/>
          </a:prstGeom>
          <a:noFill/>
          <a:ln>
            <a:noFill/>
          </a:ln>
        </p:spPr>
      </p:pic>
      <p:sp>
        <p:nvSpPr>
          <p:cNvPr id="387" name="Google Shape;387;p58"/>
          <p:cNvSpPr txBox="1"/>
          <p:nvPr/>
        </p:nvSpPr>
        <p:spPr>
          <a:xfrm>
            <a:off x="4667025" y="1397750"/>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Performing Arts</a:t>
            </a:r>
            <a:endParaRPr sz="800">
              <a:latin typeface="Comfortaa"/>
              <a:ea typeface="Comfortaa"/>
              <a:cs typeface="Comfortaa"/>
              <a:sym typeface="Comfortaa"/>
            </a:endParaRPr>
          </a:p>
        </p:txBody>
      </p:sp>
      <p:sp>
        <p:nvSpPr>
          <p:cNvPr id="388" name="Google Shape;388;p58"/>
          <p:cNvSpPr txBox="1"/>
          <p:nvPr/>
        </p:nvSpPr>
        <p:spPr>
          <a:xfrm>
            <a:off x="6630375" y="2184925"/>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Retention 4 yr</a:t>
            </a:r>
            <a:endParaRPr sz="800">
              <a:latin typeface="Comfortaa"/>
              <a:ea typeface="Comfortaa"/>
              <a:cs typeface="Comfortaa"/>
              <a:sym typeface="Comfortaa"/>
            </a:endParaRPr>
          </a:p>
        </p:txBody>
      </p:sp>
      <p:sp>
        <p:nvSpPr>
          <p:cNvPr id="389" name="Google Shape;389;p58"/>
          <p:cNvSpPr txBox="1"/>
          <p:nvPr/>
        </p:nvSpPr>
        <p:spPr>
          <a:xfrm>
            <a:off x="2731475" y="2184925"/>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Net Price for $30-$48k income</a:t>
            </a:r>
            <a:endParaRPr sz="800">
              <a:latin typeface="Comfortaa"/>
              <a:ea typeface="Comfortaa"/>
              <a:cs typeface="Comfortaa"/>
              <a:sym typeface="Comfortaa"/>
            </a:endParaRPr>
          </a:p>
        </p:txBody>
      </p:sp>
      <p:sp>
        <p:nvSpPr>
          <p:cNvPr id="390" name="Google Shape;390;p58"/>
          <p:cNvSpPr txBox="1"/>
          <p:nvPr/>
        </p:nvSpPr>
        <p:spPr>
          <a:xfrm>
            <a:off x="1408975" y="2981425"/>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 of Grad Student</a:t>
            </a:r>
            <a:endParaRPr sz="800">
              <a:latin typeface="Comfortaa"/>
              <a:ea typeface="Comfortaa"/>
              <a:cs typeface="Comfortaa"/>
              <a:sym typeface="Comfortaa"/>
            </a:endParaRPr>
          </a:p>
        </p:txBody>
      </p:sp>
      <p:sp>
        <p:nvSpPr>
          <p:cNvPr id="391" name="Google Shape;391;p58"/>
          <p:cNvSpPr txBox="1"/>
          <p:nvPr/>
        </p:nvSpPr>
        <p:spPr>
          <a:xfrm>
            <a:off x="3997775" y="2981425"/>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Admission Rate</a:t>
            </a:r>
            <a:endParaRPr sz="800">
              <a:latin typeface="Comfortaa"/>
              <a:ea typeface="Comfortaa"/>
              <a:cs typeface="Comfortaa"/>
              <a:sym typeface="Comfortaa"/>
            </a:endParaRPr>
          </a:p>
        </p:txBody>
      </p:sp>
      <p:sp>
        <p:nvSpPr>
          <p:cNvPr id="392" name="Google Shape;392;p58"/>
          <p:cNvSpPr txBox="1"/>
          <p:nvPr/>
        </p:nvSpPr>
        <p:spPr>
          <a:xfrm>
            <a:off x="5615725" y="2981425"/>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 of Black</a:t>
            </a:r>
            <a:endParaRPr sz="800">
              <a:latin typeface="Comfortaa"/>
              <a:ea typeface="Comfortaa"/>
              <a:cs typeface="Comfortaa"/>
              <a:sym typeface="Comfortaa"/>
            </a:endParaRPr>
          </a:p>
        </p:txBody>
      </p:sp>
      <p:sp>
        <p:nvSpPr>
          <p:cNvPr id="393" name="Google Shape;393;p58"/>
          <p:cNvSpPr txBox="1"/>
          <p:nvPr/>
        </p:nvSpPr>
        <p:spPr>
          <a:xfrm>
            <a:off x="7566900" y="2981425"/>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Retention 4 yr</a:t>
            </a:r>
            <a:endParaRPr sz="800">
              <a:latin typeface="Comfortaa"/>
              <a:ea typeface="Comfortaa"/>
              <a:cs typeface="Comfortaa"/>
              <a:sym typeface="Comfortaa"/>
            </a:endParaRPr>
          </a:p>
        </p:txBody>
      </p:sp>
      <p:sp>
        <p:nvSpPr>
          <p:cNvPr id="394" name="Google Shape;394;p58"/>
          <p:cNvSpPr txBox="1"/>
          <p:nvPr/>
        </p:nvSpPr>
        <p:spPr>
          <a:xfrm>
            <a:off x="224025" y="1101500"/>
            <a:ext cx="2315100" cy="42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a:latin typeface="Comfortaa"/>
                <a:ea typeface="Comfortaa"/>
                <a:cs typeface="Comfortaa"/>
                <a:sym typeface="Comfortaa"/>
              </a:rPr>
              <a:t>Expected Income</a:t>
            </a:r>
            <a:endParaRPr b="1" i="1">
              <a:latin typeface="Comfortaa"/>
              <a:ea typeface="Comfortaa"/>
              <a:cs typeface="Comfortaa"/>
              <a:sym typeface="Comforta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8" name="Shape 398"/>
        <p:cNvGrpSpPr/>
        <p:nvPr/>
      </p:nvGrpSpPr>
      <p:grpSpPr>
        <a:xfrm>
          <a:off x="0" y="0"/>
          <a:ext cx="0" cy="0"/>
          <a:chOff x="0" y="0"/>
          <a:chExt cx="0" cy="0"/>
        </a:xfrm>
      </p:grpSpPr>
      <p:sp>
        <p:nvSpPr>
          <p:cNvPr id="399" name="Google Shape;399;p59"/>
          <p:cNvSpPr txBox="1"/>
          <p:nvPr>
            <p:ph type="title"/>
          </p:nvPr>
        </p:nvSpPr>
        <p:spPr>
          <a:xfrm>
            <a:off x="1197429" y="4591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sz="2800"/>
              <a:t>Decision Tree: </a:t>
            </a:r>
            <a:r>
              <a:rPr lang="en" sz="2800">
                <a:solidFill>
                  <a:schemeClr val="accent1"/>
                </a:solidFill>
              </a:rPr>
              <a:t>Private School - For Profit</a:t>
            </a:r>
            <a:endParaRPr sz="2800">
              <a:solidFill>
                <a:schemeClr val="accent1"/>
              </a:solidFill>
            </a:endParaRPr>
          </a:p>
        </p:txBody>
      </p:sp>
      <p:pic>
        <p:nvPicPr>
          <p:cNvPr id="400" name="Google Shape;400;p59"/>
          <p:cNvPicPr preferRelativeResize="0"/>
          <p:nvPr/>
        </p:nvPicPr>
        <p:blipFill>
          <a:blip r:embed="rId3">
            <a:alphaModFix/>
          </a:blip>
          <a:stretch>
            <a:fillRect/>
          </a:stretch>
        </p:blipFill>
        <p:spPr>
          <a:xfrm>
            <a:off x="322575" y="925325"/>
            <a:ext cx="8498850" cy="3669575"/>
          </a:xfrm>
          <a:prstGeom prst="rect">
            <a:avLst/>
          </a:prstGeom>
          <a:noFill/>
          <a:ln>
            <a:noFill/>
          </a:ln>
        </p:spPr>
      </p:pic>
      <p:sp>
        <p:nvSpPr>
          <p:cNvPr id="401" name="Google Shape;401;p59"/>
          <p:cNvSpPr txBox="1"/>
          <p:nvPr/>
        </p:nvSpPr>
        <p:spPr>
          <a:xfrm>
            <a:off x="3771275" y="1276775"/>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First time Undergrads</a:t>
            </a:r>
            <a:endParaRPr sz="800">
              <a:latin typeface="Comfortaa"/>
              <a:ea typeface="Comfortaa"/>
              <a:cs typeface="Comfortaa"/>
              <a:sym typeface="Comfortaa"/>
            </a:endParaRPr>
          </a:p>
        </p:txBody>
      </p:sp>
      <p:sp>
        <p:nvSpPr>
          <p:cNvPr id="402" name="Google Shape;402;p59"/>
          <p:cNvSpPr txBox="1"/>
          <p:nvPr/>
        </p:nvSpPr>
        <p:spPr>
          <a:xfrm>
            <a:off x="5940000" y="2082600"/>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Performing Arts</a:t>
            </a:r>
            <a:endParaRPr sz="800">
              <a:latin typeface="Comfortaa"/>
              <a:ea typeface="Comfortaa"/>
              <a:cs typeface="Comfortaa"/>
              <a:sym typeface="Comfortaa"/>
            </a:endParaRPr>
          </a:p>
        </p:txBody>
      </p:sp>
      <p:sp>
        <p:nvSpPr>
          <p:cNvPr id="403" name="Google Shape;403;p59"/>
          <p:cNvSpPr txBox="1"/>
          <p:nvPr/>
        </p:nvSpPr>
        <p:spPr>
          <a:xfrm>
            <a:off x="1602325" y="2029650"/>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In-State Tuition</a:t>
            </a:r>
            <a:endParaRPr sz="800">
              <a:latin typeface="Comfortaa"/>
              <a:ea typeface="Comfortaa"/>
              <a:cs typeface="Comfortaa"/>
              <a:sym typeface="Comfortaa"/>
            </a:endParaRPr>
          </a:p>
        </p:txBody>
      </p:sp>
      <p:sp>
        <p:nvSpPr>
          <p:cNvPr id="404" name="Google Shape;404;p59"/>
          <p:cNvSpPr txBox="1"/>
          <p:nvPr/>
        </p:nvSpPr>
        <p:spPr>
          <a:xfrm>
            <a:off x="802600" y="2882150"/>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Performing Arts</a:t>
            </a:r>
            <a:endParaRPr sz="800">
              <a:latin typeface="Comfortaa"/>
              <a:ea typeface="Comfortaa"/>
              <a:cs typeface="Comfortaa"/>
              <a:sym typeface="Comfortaa"/>
            </a:endParaRPr>
          </a:p>
        </p:txBody>
      </p:sp>
      <p:sp>
        <p:nvSpPr>
          <p:cNvPr id="405" name="Google Shape;405;p59"/>
          <p:cNvSpPr txBox="1"/>
          <p:nvPr/>
        </p:nvSpPr>
        <p:spPr>
          <a:xfrm>
            <a:off x="4735600" y="2914750"/>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 of female</a:t>
            </a:r>
            <a:endParaRPr sz="800">
              <a:latin typeface="Comfortaa"/>
              <a:ea typeface="Comfortaa"/>
              <a:cs typeface="Comfortaa"/>
              <a:sym typeface="Comfortaa"/>
            </a:endParaRPr>
          </a:p>
        </p:txBody>
      </p:sp>
      <p:sp>
        <p:nvSpPr>
          <p:cNvPr id="406" name="Google Shape;406;p59"/>
          <p:cNvSpPr txBox="1"/>
          <p:nvPr/>
        </p:nvSpPr>
        <p:spPr>
          <a:xfrm>
            <a:off x="7106225" y="2914750"/>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 Hispanic</a:t>
            </a:r>
            <a:endParaRPr sz="800">
              <a:latin typeface="Comfortaa"/>
              <a:ea typeface="Comfortaa"/>
              <a:cs typeface="Comfortaa"/>
              <a:sym typeface="Comfortaa"/>
            </a:endParaRPr>
          </a:p>
        </p:txBody>
      </p:sp>
      <p:sp>
        <p:nvSpPr>
          <p:cNvPr id="407" name="Google Shape;407;p59"/>
          <p:cNvSpPr txBox="1"/>
          <p:nvPr/>
        </p:nvSpPr>
        <p:spPr>
          <a:xfrm>
            <a:off x="2320925" y="2882150"/>
            <a:ext cx="8403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omfortaa"/>
                <a:ea typeface="Comfortaa"/>
                <a:cs typeface="Comfortaa"/>
                <a:sym typeface="Comfortaa"/>
              </a:rPr>
              <a:t>Retention Rate</a:t>
            </a:r>
            <a:endParaRPr sz="800">
              <a:latin typeface="Comfortaa"/>
              <a:ea typeface="Comfortaa"/>
              <a:cs typeface="Comfortaa"/>
              <a:sym typeface="Comforta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1" name="Shape 411"/>
        <p:cNvGrpSpPr/>
        <p:nvPr/>
      </p:nvGrpSpPr>
      <p:grpSpPr>
        <a:xfrm>
          <a:off x="0" y="0"/>
          <a:ext cx="0" cy="0"/>
          <a:chOff x="0" y="0"/>
          <a:chExt cx="0" cy="0"/>
        </a:xfrm>
      </p:grpSpPr>
      <p:sp>
        <p:nvSpPr>
          <p:cNvPr id="412" name="Google Shape;412;p60"/>
          <p:cNvSpPr/>
          <p:nvPr/>
        </p:nvSpPr>
        <p:spPr>
          <a:xfrm>
            <a:off x="8558212" y="3483627"/>
            <a:ext cx="585900" cy="1183800"/>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413" name="Google Shape;413;p60"/>
          <p:cNvSpPr/>
          <p:nvPr/>
        </p:nvSpPr>
        <p:spPr>
          <a:xfrm>
            <a:off x="3743433" y="1057604"/>
            <a:ext cx="2488800" cy="3015600"/>
          </a:xfrm>
          <a:prstGeom prst="rect">
            <a:avLst/>
          </a:prstGeom>
          <a:solidFill>
            <a:schemeClr val="lt1"/>
          </a:solidFill>
          <a:ln>
            <a:noFill/>
          </a:ln>
          <a:effectLst>
            <a:outerShdw blurRad="304800" rotWithShape="0" algn="ctr" dist="180975">
              <a:srgbClr val="000000">
                <a:alpha val="9800"/>
              </a:srgbClr>
            </a:outerShdw>
          </a:effectLst>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414" name="Google Shape;414;p60"/>
          <p:cNvSpPr/>
          <p:nvPr/>
        </p:nvSpPr>
        <p:spPr>
          <a:xfrm>
            <a:off x="6408075" y="829000"/>
            <a:ext cx="2488800" cy="3244200"/>
          </a:xfrm>
          <a:prstGeom prst="rect">
            <a:avLst/>
          </a:prstGeom>
          <a:solidFill>
            <a:schemeClr val="lt1"/>
          </a:solidFill>
          <a:ln>
            <a:noFill/>
          </a:ln>
          <a:effectLst>
            <a:outerShdw blurRad="304800" rotWithShape="0" algn="ctr" dist="180975">
              <a:srgbClr val="000000">
                <a:alpha val="9800"/>
              </a:srgbClr>
            </a:outerShdw>
          </a:effectLst>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415" name="Google Shape;415;p60"/>
          <p:cNvSpPr txBox="1"/>
          <p:nvPr>
            <p:ph type="title"/>
          </p:nvPr>
        </p:nvSpPr>
        <p:spPr>
          <a:xfrm>
            <a:off x="585788" y="1349828"/>
            <a:ext cx="2943300" cy="7266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Clr>
                <a:schemeClr val="dk1"/>
              </a:buClr>
              <a:buSzPts val="3000"/>
              <a:buFont typeface="Lato Black"/>
              <a:buNone/>
            </a:pPr>
            <a:r>
              <a:rPr lang="en"/>
              <a:t>Our Challenges</a:t>
            </a:r>
            <a:endParaRPr/>
          </a:p>
        </p:txBody>
      </p:sp>
      <p:pic>
        <p:nvPicPr>
          <p:cNvPr id="416" name="Google Shape;416;p60"/>
          <p:cNvPicPr preferRelativeResize="0"/>
          <p:nvPr>
            <p:ph idx="2" type="pic"/>
          </p:nvPr>
        </p:nvPicPr>
        <p:blipFill rotWithShape="1">
          <a:blip r:embed="rId3">
            <a:alphaModFix/>
          </a:blip>
          <a:srcRect b="11304" l="527" r="0" t="9862"/>
          <a:stretch/>
        </p:blipFill>
        <p:spPr>
          <a:xfrm>
            <a:off x="6408083" y="829004"/>
            <a:ext cx="2488800" cy="1328400"/>
          </a:xfrm>
          <a:prstGeom prst="rect">
            <a:avLst/>
          </a:prstGeom>
          <a:solidFill>
            <a:srgbClr val="F2F2F2"/>
          </a:solidFill>
          <a:ln>
            <a:noFill/>
          </a:ln>
        </p:spPr>
      </p:pic>
      <p:pic>
        <p:nvPicPr>
          <p:cNvPr id="417" name="Google Shape;417;p60"/>
          <p:cNvPicPr preferRelativeResize="0"/>
          <p:nvPr>
            <p:ph idx="3" type="pic"/>
          </p:nvPr>
        </p:nvPicPr>
        <p:blipFill rotWithShape="1">
          <a:blip r:embed="rId4">
            <a:alphaModFix/>
          </a:blip>
          <a:srcRect b="27739" l="6337" r="7082" t="39545"/>
          <a:stretch/>
        </p:blipFill>
        <p:spPr>
          <a:xfrm>
            <a:off x="3793733" y="829004"/>
            <a:ext cx="2438400" cy="1328400"/>
          </a:xfrm>
          <a:prstGeom prst="rect">
            <a:avLst/>
          </a:prstGeom>
          <a:solidFill>
            <a:srgbClr val="F2F2F2"/>
          </a:solidFill>
          <a:ln>
            <a:noFill/>
          </a:ln>
        </p:spPr>
      </p:pic>
      <p:sp>
        <p:nvSpPr>
          <p:cNvPr id="418" name="Google Shape;418;p60"/>
          <p:cNvSpPr/>
          <p:nvPr/>
        </p:nvSpPr>
        <p:spPr>
          <a:xfrm>
            <a:off x="4491940" y="2305237"/>
            <a:ext cx="991800" cy="228900"/>
          </a:xfrm>
          <a:prstGeom prst="roundRect">
            <a:avLst>
              <a:gd fmla="val 50000" name="adj"/>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419" name="Google Shape;419;p60"/>
          <p:cNvSpPr txBox="1"/>
          <p:nvPr/>
        </p:nvSpPr>
        <p:spPr>
          <a:xfrm>
            <a:off x="4556424" y="2333094"/>
            <a:ext cx="844200" cy="173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900">
                <a:solidFill>
                  <a:schemeClr val="lt2"/>
                </a:solidFill>
                <a:latin typeface="Comfortaa"/>
                <a:ea typeface="Comfortaa"/>
                <a:cs typeface="Comfortaa"/>
                <a:sym typeface="Comfortaa"/>
              </a:rPr>
              <a:t>Technical</a:t>
            </a:r>
            <a:endParaRPr/>
          </a:p>
        </p:txBody>
      </p:sp>
      <p:sp>
        <p:nvSpPr>
          <p:cNvPr id="420" name="Google Shape;420;p60"/>
          <p:cNvSpPr/>
          <p:nvPr/>
        </p:nvSpPr>
        <p:spPr>
          <a:xfrm>
            <a:off x="7156576" y="2305200"/>
            <a:ext cx="991800" cy="228900"/>
          </a:xfrm>
          <a:prstGeom prst="roundRect">
            <a:avLst>
              <a:gd fmla="val 50000" name="adj"/>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421" name="Google Shape;421;p60"/>
          <p:cNvSpPr txBox="1"/>
          <p:nvPr/>
        </p:nvSpPr>
        <p:spPr>
          <a:xfrm>
            <a:off x="7230395" y="2333057"/>
            <a:ext cx="844200" cy="173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900">
                <a:solidFill>
                  <a:schemeClr val="lt2"/>
                </a:solidFill>
                <a:latin typeface="Comfortaa"/>
                <a:ea typeface="Comfortaa"/>
                <a:cs typeface="Comfortaa"/>
                <a:sym typeface="Comfortaa"/>
              </a:rPr>
              <a:t>Business</a:t>
            </a:r>
            <a:endParaRPr/>
          </a:p>
        </p:txBody>
      </p:sp>
      <p:sp>
        <p:nvSpPr>
          <p:cNvPr id="422" name="Google Shape;422;p60"/>
          <p:cNvSpPr txBox="1"/>
          <p:nvPr/>
        </p:nvSpPr>
        <p:spPr>
          <a:xfrm>
            <a:off x="3869908" y="2630979"/>
            <a:ext cx="2277600" cy="1119600"/>
          </a:xfrm>
          <a:prstGeom prst="rect">
            <a:avLst/>
          </a:prstGeom>
          <a:noFill/>
          <a:ln>
            <a:noFill/>
          </a:ln>
        </p:spPr>
        <p:txBody>
          <a:bodyPr anchorCtr="0" anchor="t" bIns="45700" lIns="85725" spcFirstLastPara="1" rIns="91425" wrap="square" tIns="45700">
            <a:noAutofit/>
          </a:bodyPr>
          <a:lstStyle/>
          <a:p>
            <a:pPr indent="-114300" lvl="0" marL="85725" marR="0" rtl="0" algn="l">
              <a:lnSpc>
                <a:spcPct val="150000"/>
              </a:lnSpc>
              <a:spcBef>
                <a:spcPts val="0"/>
              </a:spcBef>
              <a:spcAft>
                <a:spcPts val="0"/>
              </a:spcAft>
              <a:buClr>
                <a:schemeClr val="dk1"/>
              </a:buClr>
              <a:buSzPts val="900"/>
              <a:buFont typeface="Comfortaa"/>
              <a:buChar char="●"/>
            </a:pPr>
            <a:r>
              <a:rPr lang="en" sz="900">
                <a:solidFill>
                  <a:schemeClr val="dk1"/>
                </a:solidFill>
                <a:latin typeface="Comfortaa"/>
                <a:ea typeface="Comfortaa"/>
                <a:cs typeface="Comfortaa"/>
                <a:sym typeface="Comfortaa"/>
              </a:rPr>
              <a:t>Debt-to-income ratio was difficult to designate as a binary value for the box plots.</a:t>
            </a:r>
            <a:endParaRPr sz="900">
              <a:solidFill>
                <a:schemeClr val="dk1"/>
              </a:solidFill>
              <a:latin typeface="Comfortaa"/>
              <a:ea typeface="Comfortaa"/>
              <a:cs typeface="Comfortaa"/>
              <a:sym typeface="Comfortaa"/>
            </a:endParaRPr>
          </a:p>
          <a:p>
            <a:pPr indent="-114300" lvl="0" marL="85725" marR="0" rtl="0" algn="l">
              <a:lnSpc>
                <a:spcPct val="150000"/>
              </a:lnSpc>
              <a:spcBef>
                <a:spcPts val="0"/>
              </a:spcBef>
              <a:spcAft>
                <a:spcPts val="0"/>
              </a:spcAft>
              <a:buClr>
                <a:schemeClr val="dk1"/>
              </a:buClr>
              <a:buSzPts val="900"/>
              <a:buFont typeface="Comfortaa"/>
              <a:buChar char="●"/>
            </a:pPr>
            <a:r>
              <a:rPr lang="en" sz="900">
                <a:solidFill>
                  <a:schemeClr val="dk1"/>
                </a:solidFill>
                <a:latin typeface="Comfortaa"/>
                <a:ea typeface="Comfortaa"/>
                <a:cs typeface="Comfortaa"/>
                <a:sym typeface="Comfortaa"/>
              </a:rPr>
              <a:t>Decision Tree Rendering on a Windows Device was difficult to create.</a:t>
            </a:r>
            <a:endParaRPr sz="900">
              <a:solidFill>
                <a:schemeClr val="dk1"/>
              </a:solidFill>
              <a:latin typeface="Comfortaa"/>
              <a:ea typeface="Comfortaa"/>
              <a:cs typeface="Comfortaa"/>
              <a:sym typeface="Comfortaa"/>
            </a:endParaRPr>
          </a:p>
        </p:txBody>
      </p:sp>
      <p:sp>
        <p:nvSpPr>
          <p:cNvPr id="423" name="Google Shape;423;p60"/>
          <p:cNvSpPr txBox="1"/>
          <p:nvPr/>
        </p:nvSpPr>
        <p:spPr>
          <a:xfrm>
            <a:off x="6257833" y="2630979"/>
            <a:ext cx="2548800" cy="519600"/>
          </a:xfrm>
          <a:prstGeom prst="rect">
            <a:avLst/>
          </a:prstGeom>
          <a:noFill/>
          <a:ln>
            <a:noFill/>
          </a:ln>
        </p:spPr>
        <p:txBody>
          <a:bodyPr anchorCtr="0" anchor="t" bIns="45700" lIns="91425" spcFirstLastPara="1" rIns="91425" wrap="square" tIns="45700">
            <a:noAutofit/>
          </a:bodyPr>
          <a:lstStyle/>
          <a:p>
            <a:pPr indent="-85725" lvl="0" marL="314325" marR="0" rtl="0" algn="l">
              <a:lnSpc>
                <a:spcPct val="150000"/>
              </a:lnSpc>
              <a:spcBef>
                <a:spcPts val="0"/>
              </a:spcBef>
              <a:spcAft>
                <a:spcPts val="0"/>
              </a:spcAft>
              <a:buClr>
                <a:schemeClr val="dk1"/>
              </a:buClr>
              <a:buSzPts val="900"/>
              <a:buFont typeface="Comfortaa"/>
              <a:buChar char="●"/>
            </a:pPr>
            <a:r>
              <a:rPr lang="en" sz="900">
                <a:solidFill>
                  <a:schemeClr val="dk1"/>
                </a:solidFill>
                <a:latin typeface="Comfortaa"/>
                <a:ea typeface="Comfortaa"/>
                <a:cs typeface="Comfortaa"/>
                <a:sym typeface="Comfortaa"/>
              </a:rPr>
              <a:t>Analyzing the significance of box plot and decision tree results amongst a diverse set of features. </a:t>
            </a:r>
            <a:endParaRPr sz="900">
              <a:solidFill>
                <a:schemeClr val="dk1"/>
              </a:solidFill>
              <a:latin typeface="Comfortaa"/>
              <a:ea typeface="Comfortaa"/>
              <a:cs typeface="Comfortaa"/>
              <a:sym typeface="Comfortaa"/>
            </a:endParaRPr>
          </a:p>
          <a:p>
            <a:pPr indent="-85725" lvl="0" marL="314325" marR="0" rtl="0" algn="l">
              <a:lnSpc>
                <a:spcPct val="150000"/>
              </a:lnSpc>
              <a:spcBef>
                <a:spcPts val="0"/>
              </a:spcBef>
              <a:spcAft>
                <a:spcPts val="0"/>
              </a:spcAft>
              <a:buClr>
                <a:schemeClr val="dk1"/>
              </a:buClr>
              <a:buSzPts val="900"/>
              <a:buFont typeface="Comfortaa"/>
              <a:buChar char="●"/>
            </a:pPr>
            <a:r>
              <a:rPr lang="en" sz="900">
                <a:solidFill>
                  <a:schemeClr val="dk1"/>
                </a:solidFill>
                <a:latin typeface="Comfortaa"/>
                <a:ea typeface="Comfortaa"/>
                <a:cs typeface="Comfortaa"/>
                <a:sym typeface="Comfortaa"/>
              </a:rPr>
              <a:t>Creating a narrative to fit into our business case was not a clear path.  </a:t>
            </a:r>
            <a:endParaRPr sz="900">
              <a:solidFill>
                <a:schemeClr val="dk1"/>
              </a:solidFill>
              <a:latin typeface="Comfortaa"/>
              <a:ea typeface="Comfortaa"/>
              <a:cs typeface="Comfortaa"/>
              <a:sym typeface="Comfortaa"/>
            </a:endParaRPr>
          </a:p>
        </p:txBody>
      </p:sp>
      <p:sp>
        <p:nvSpPr>
          <p:cNvPr id="424" name="Google Shape;424;p60"/>
          <p:cNvSpPr txBox="1"/>
          <p:nvPr/>
        </p:nvSpPr>
        <p:spPr>
          <a:xfrm>
            <a:off x="585788" y="2109931"/>
            <a:ext cx="2943300" cy="831000"/>
          </a:xfrm>
          <a:prstGeom prst="rect">
            <a:avLst/>
          </a:prstGeom>
          <a:noFill/>
          <a:ln>
            <a:noFill/>
          </a:ln>
        </p:spPr>
        <p:txBody>
          <a:bodyPr anchorCtr="0" anchor="ctr" bIns="45700" lIns="91425" spcFirstLastPara="1" rIns="91425" wrap="square" tIns="45700">
            <a:noAutofit/>
          </a:bodyPr>
          <a:lstStyle/>
          <a:p>
            <a:pPr indent="0" lvl="0" marL="0" marR="0" rtl="0" algn="r">
              <a:lnSpc>
                <a:spcPct val="150000"/>
              </a:lnSpc>
              <a:spcBef>
                <a:spcPts val="0"/>
              </a:spcBef>
              <a:spcAft>
                <a:spcPts val="0"/>
              </a:spcAft>
              <a:buNone/>
            </a:pPr>
            <a:r>
              <a:rPr lang="en" sz="900">
                <a:solidFill>
                  <a:schemeClr val="dk1"/>
                </a:solidFill>
                <a:latin typeface="Comfortaa"/>
                <a:ea typeface="Comfortaa"/>
                <a:cs typeface="Comfortaa"/>
                <a:sym typeface="Comfortaa"/>
              </a:rPr>
              <a:t>When dealing with such a large dataset with so many features, we had to determine which incomplete features to keep or delete for analysis and reference the dictionary to understand the insights our work revealed. </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13"/>
                                        </p:tgtEl>
                                        <p:attrNameLst>
                                          <p:attrName>style.visibility</p:attrName>
                                        </p:attrNameLst>
                                      </p:cBhvr>
                                      <p:to>
                                        <p:strVal val="visible"/>
                                      </p:to>
                                    </p:set>
                                    <p:animEffect filter="fade" transition="in">
                                      <p:cBhvr>
                                        <p:cTn dur="1000"/>
                                        <p:tgtEl>
                                          <p:spTgt spid="413"/>
                                        </p:tgtEl>
                                      </p:cBhvr>
                                    </p:animEffect>
                                  </p:childTnLst>
                                </p:cTn>
                              </p:par>
                              <p:par>
                                <p:cTn fill="hold" nodeType="withEffect" presetClass="entr" presetID="10" presetSubtype="0">
                                  <p:stCondLst>
                                    <p:cond delay="0"/>
                                  </p:stCondLst>
                                  <p:childTnLst>
                                    <p:set>
                                      <p:cBhvr>
                                        <p:cTn dur="1" fill="hold">
                                          <p:stCondLst>
                                            <p:cond delay="0"/>
                                          </p:stCondLst>
                                        </p:cTn>
                                        <p:tgtEl>
                                          <p:spTgt spid="418"/>
                                        </p:tgtEl>
                                        <p:attrNameLst>
                                          <p:attrName>style.visibility</p:attrName>
                                        </p:attrNameLst>
                                      </p:cBhvr>
                                      <p:to>
                                        <p:strVal val="visible"/>
                                      </p:to>
                                    </p:set>
                                    <p:animEffect filter="fade" transition="in">
                                      <p:cBhvr>
                                        <p:cTn dur="1000"/>
                                        <p:tgtEl>
                                          <p:spTgt spid="418"/>
                                        </p:tgtEl>
                                      </p:cBhvr>
                                    </p:animEffect>
                                  </p:childTnLst>
                                </p:cTn>
                              </p:par>
                              <p:par>
                                <p:cTn fill="hold" nodeType="withEffect" presetClass="entr" presetID="10" presetSubtype="0">
                                  <p:stCondLst>
                                    <p:cond delay="0"/>
                                  </p:stCondLst>
                                  <p:childTnLst>
                                    <p:set>
                                      <p:cBhvr>
                                        <p:cTn dur="1" fill="hold">
                                          <p:stCondLst>
                                            <p:cond delay="0"/>
                                          </p:stCondLst>
                                        </p:cTn>
                                        <p:tgtEl>
                                          <p:spTgt spid="419"/>
                                        </p:tgtEl>
                                        <p:attrNameLst>
                                          <p:attrName>style.visibility</p:attrName>
                                        </p:attrNameLst>
                                      </p:cBhvr>
                                      <p:to>
                                        <p:strVal val="visible"/>
                                      </p:to>
                                    </p:set>
                                    <p:animEffect filter="fade" transition="in">
                                      <p:cBhvr>
                                        <p:cTn dur="1000"/>
                                        <p:tgtEl>
                                          <p:spTgt spid="419"/>
                                        </p:tgtEl>
                                      </p:cBhvr>
                                    </p:animEffect>
                                  </p:childTnLst>
                                </p:cTn>
                              </p:par>
                              <p:par>
                                <p:cTn fill="hold" nodeType="withEffect" presetClass="entr" presetID="10" presetSubtype="0">
                                  <p:stCondLst>
                                    <p:cond delay="0"/>
                                  </p:stCondLst>
                                  <p:childTnLst>
                                    <p:set>
                                      <p:cBhvr>
                                        <p:cTn dur="1" fill="hold">
                                          <p:stCondLst>
                                            <p:cond delay="0"/>
                                          </p:stCondLst>
                                        </p:cTn>
                                        <p:tgtEl>
                                          <p:spTgt spid="422"/>
                                        </p:tgtEl>
                                        <p:attrNameLst>
                                          <p:attrName>style.visibility</p:attrName>
                                        </p:attrNameLst>
                                      </p:cBhvr>
                                      <p:to>
                                        <p:strVal val="visible"/>
                                      </p:to>
                                    </p:set>
                                    <p:animEffect filter="fade" transition="in">
                                      <p:cBhvr>
                                        <p:cTn dur="1000"/>
                                        <p:tgtEl>
                                          <p:spTgt spid="422"/>
                                        </p:tgtEl>
                                      </p:cBhvr>
                                    </p:animEffect>
                                  </p:childTnLst>
                                </p:cTn>
                              </p:par>
                              <p:par>
                                <p:cTn fill="hold" nodeType="withEffect" presetClass="entr" presetID="10" presetSubtype="0">
                                  <p:stCondLst>
                                    <p:cond delay="250"/>
                                  </p:stCondLst>
                                  <p:childTnLst>
                                    <p:set>
                                      <p:cBhvr>
                                        <p:cTn dur="1" fill="hold">
                                          <p:stCondLst>
                                            <p:cond delay="0"/>
                                          </p:stCondLst>
                                        </p:cTn>
                                        <p:tgtEl>
                                          <p:spTgt spid="420"/>
                                        </p:tgtEl>
                                        <p:attrNameLst>
                                          <p:attrName>style.visibility</p:attrName>
                                        </p:attrNameLst>
                                      </p:cBhvr>
                                      <p:to>
                                        <p:strVal val="visible"/>
                                      </p:to>
                                    </p:set>
                                    <p:animEffect filter="fade" transition="in">
                                      <p:cBhvr>
                                        <p:cTn dur="1000"/>
                                        <p:tgtEl>
                                          <p:spTgt spid="420"/>
                                        </p:tgtEl>
                                      </p:cBhvr>
                                    </p:animEffect>
                                  </p:childTnLst>
                                </p:cTn>
                              </p:par>
                              <p:par>
                                <p:cTn fill="hold" nodeType="withEffect" presetClass="entr" presetID="10" presetSubtype="0">
                                  <p:stCondLst>
                                    <p:cond delay="250"/>
                                  </p:stCondLst>
                                  <p:childTnLst>
                                    <p:set>
                                      <p:cBhvr>
                                        <p:cTn dur="1" fill="hold">
                                          <p:stCondLst>
                                            <p:cond delay="0"/>
                                          </p:stCondLst>
                                        </p:cTn>
                                        <p:tgtEl>
                                          <p:spTgt spid="421"/>
                                        </p:tgtEl>
                                        <p:attrNameLst>
                                          <p:attrName>style.visibility</p:attrName>
                                        </p:attrNameLst>
                                      </p:cBhvr>
                                      <p:to>
                                        <p:strVal val="visible"/>
                                      </p:to>
                                    </p:set>
                                    <p:animEffect filter="fade" transition="in">
                                      <p:cBhvr>
                                        <p:cTn dur="1000"/>
                                        <p:tgtEl>
                                          <p:spTgt spid="421"/>
                                        </p:tgtEl>
                                      </p:cBhvr>
                                    </p:animEffect>
                                  </p:childTnLst>
                                </p:cTn>
                              </p:par>
                              <p:par>
                                <p:cTn fill="hold" nodeType="withEffect" presetClass="entr" presetID="10" presetSubtype="0">
                                  <p:stCondLst>
                                    <p:cond delay="250"/>
                                  </p:stCondLst>
                                  <p:childTnLst>
                                    <p:set>
                                      <p:cBhvr>
                                        <p:cTn dur="1" fill="hold">
                                          <p:stCondLst>
                                            <p:cond delay="0"/>
                                          </p:stCondLst>
                                        </p:cTn>
                                        <p:tgtEl>
                                          <p:spTgt spid="423"/>
                                        </p:tgtEl>
                                        <p:attrNameLst>
                                          <p:attrName>style.visibility</p:attrName>
                                        </p:attrNameLst>
                                      </p:cBhvr>
                                      <p:to>
                                        <p:strVal val="visible"/>
                                      </p:to>
                                    </p:set>
                                    <p:animEffect filter="fade" transition="in">
                                      <p:cBhvr>
                                        <p:cTn dur="1000"/>
                                        <p:tgtEl>
                                          <p:spTgt spid="423"/>
                                        </p:tgtEl>
                                      </p:cBhvr>
                                    </p:animEffect>
                                  </p:childTnLst>
                                </p:cTn>
                              </p:par>
                              <p:par>
                                <p:cTn fill="hold" nodeType="withEffect" presetClass="entr" presetID="10" presetSubtype="0">
                                  <p:stCondLst>
                                    <p:cond delay="250"/>
                                  </p:stCondLst>
                                  <p:childTnLst>
                                    <p:set>
                                      <p:cBhvr>
                                        <p:cTn dur="1" fill="hold">
                                          <p:stCondLst>
                                            <p:cond delay="0"/>
                                          </p:stCondLst>
                                        </p:cTn>
                                        <p:tgtEl>
                                          <p:spTgt spid="414"/>
                                        </p:tgtEl>
                                        <p:attrNameLst>
                                          <p:attrName>style.visibility</p:attrName>
                                        </p:attrNameLst>
                                      </p:cBhvr>
                                      <p:to>
                                        <p:strVal val="visible"/>
                                      </p:to>
                                    </p:set>
                                    <p:animEffect filter="fade" transition="in">
                                      <p:cBhvr>
                                        <p:cTn dur="1000"/>
                                        <p:tgtEl>
                                          <p:spTgt spid="414"/>
                                        </p:tgtEl>
                                      </p:cBhvr>
                                    </p:animEffect>
                                  </p:childTnLst>
                                </p:cTn>
                              </p:par>
                              <p:par>
                                <p:cTn fill="hold" nodeType="withEffect" presetClass="entr" presetID="10" presetSubtype="0">
                                  <p:stCondLst>
                                    <p:cond delay="500"/>
                                  </p:stCondLst>
                                  <p:childTnLst>
                                    <p:set>
                                      <p:cBhvr>
                                        <p:cTn dur="1" fill="hold">
                                          <p:stCondLst>
                                            <p:cond delay="0"/>
                                          </p:stCondLst>
                                        </p:cTn>
                                        <p:tgtEl>
                                          <p:spTgt spid="412"/>
                                        </p:tgtEl>
                                        <p:attrNameLst>
                                          <p:attrName>style.visibility</p:attrName>
                                        </p:attrNameLst>
                                      </p:cBhvr>
                                      <p:to>
                                        <p:strVal val="visible"/>
                                      </p:to>
                                    </p:set>
                                    <p:animEffect filter="fade" transition="in">
                                      <p:cBhvr>
                                        <p:cTn dur="500"/>
                                        <p:tgtEl>
                                          <p:spTgt spid="412"/>
                                        </p:tgtEl>
                                      </p:cBhvr>
                                    </p:animEffect>
                                  </p:childTnLst>
                                </p:cTn>
                              </p:par>
                              <p:par>
                                <p:cTn fill="hold" nodeType="withEffect" presetClass="entr" presetID="2" presetSubtype="8">
                                  <p:stCondLst>
                                    <p:cond delay="750"/>
                                  </p:stCondLst>
                                  <p:childTnLst>
                                    <p:set>
                                      <p:cBhvr>
                                        <p:cTn dur="1" fill="hold">
                                          <p:stCondLst>
                                            <p:cond delay="0"/>
                                          </p:stCondLst>
                                        </p:cTn>
                                        <p:tgtEl>
                                          <p:spTgt spid="415"/>
                                        </p:tgtEl>
                                        <p:attrNameLst>
                                          <p:attrName>style.visibility</p:attrName>
                                        </p:attrNameLst>
                                      </p:cBhvr>
                                      <p:to>
                                        <p:strVal val="visible"/>
                                      </p:to>
                                    </p:set>
                                    <p:anim calcmode="lin" valueType="num">
                                      <p:cBhvr additive="base">
                                        <p:cTn dur="1000"/>
                                        <p:tgtEl>
                                          <p:spTgt spid="41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1000"/>
                                  </p:stCondLst>
                                  <p:childTnLst>
                                    <p:set>
                                      <p:cBhvr>
                                        <p:cTn dur="1" fill="hold">
                                          <p:stCondLst>
                                            <p:cond delay="0"/>
                                          </p:stCondLst>
                                        </p:cTn>
                                        <p:tgtEl>
                                          <p:spTgt spid="424"/>
                                        </p:tgtEl>
                                        <p:attrNameLst>
                                          <p:attrName>style.visibility</p:attrName>
                                        </p:attrNameLst>
                                      </p:cBhvr>
                                      <p:to>
                                        <p:strVal val="visible"/>
                                      </p:to>
                                    </p:set>
                                    <p:anim calcmode="lin" valueType="num">
                                      <p:cBhvr additive="base">
                                        <p:cTn dur="1000"/>
                                        <p:tgtEl>
                                          <p:spTgt spid="42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pic>
        <p:nvPicPr>
          <p:cNvPr id="429" name="Google Shape;429;p61"/>
          <p:cNvPicPr preferRelativeResize="0"/>
          <p:nvPr>
            <p:ph idx="2" type="pic"/>
          </p:nvPr>
        </p:nvPicPr>
        <p:blipFill rotWithShape="1">
          <a:blip r:embed="rId3">
            <a:alphaModFix/>
          </a:blip>
          <a:srcRect b="14993" l="0" r="0" t="2985"/>
          <a:stretch/>
        </p:blipFill>
        <p:spPr>
          <a:xfrm>
            <a:off x="5168657" y="1"/>
            <a:ext cx="3379200" cy="4157700"/>
          </a:xfrm>
          <a:prstGeom prst="rect">
            <a:avLst/>
          </a:prstGeom>
          <a:solidFill>
            <a:srgbClr val="F2F2F2"/>
          </a:solidFill>
          <a:ln>
            <a:noFill/>
          </a:ln>
        </p:spPr>
      </p:pic>
      <p:sp>
        <p:nvSpPr>
          <p:cNvPr id="430" name="Google Shape;430;p61"/>
          <p:cNvSpPr txBox="1"/>
          <p:nvPr>
            <p:ph type="title"/>
          </p:nvPr>
        </p:nvSpPr>
        <p:spPr>
          <a:xfrm>
            <a:off x="518427" y="264378"/>
            <a:ext cx="4076100" cy="716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000"/>
              <a:buFont typeface="Lato Black"/>
              <a:buNone/>
            </a:pPr>
            <a:r>
              <a:rPr lang="en"/>
              <a:t>Results</a:t>
            </a:r>
            <a:endParaRPr/>
          </a:p>
        </p:txBody>
      </p:sp>
      <p:sp>
        <p:nvSpPr>
          <p:cNvPr id="431" name="Google Shape;431;p61"/>
          <p:cNvSpPr txBox="1"/>
          <p:nvPr/>
        </p:nvSpPr>
        <p:spPr>
          <a:xfrm>
            <a:off x="595901" y="1039375"/>
            <a:ext cx="4076100" cy="675300"/>
          </a:xfrm>
          <a:prstGeom prst="rect">
            <a:avLst/>
          </a:prstGeom>
          <a:noFill/>
          <a:ln>
            <a:noFill/>
          </a:ln>
        </p:spPr>
        <p:txBody>
          <a:bodyPr anchorCtr="0" anchor="ctr" bIns="45700" lIns="91425" spcFirstLastPara="1" rIns="91425" wrap="square" tIns="45700">
            <a:noAutofit/>
          </a:bodyPr>
          <a:lstStyle/>
          <a:p>
            <a:pPr indent="0" lvl="0" marL="0" marR="0" rtl="0" algn="l">
              <a:lnSpc>
                <a:spcPct val="150000"/>
              </a:lnSpc>
              <a:spcBef>
                <a:spcPts val="0"/>
              </a:spcBef>
              <a:spcAft>
                <a:spcPts val="0"/>
              </a:spcAft>
              <a:buNone/>
            </a:pPr>
            <a:r>
              <a:t/>
            </a:r>
            <a:endParaRPr/>
          </a:p>
        </p:txBody>
      </p:sp>
      <p:sp>
        <p:nvSpPr>
          <p:cNvPr id="432" name="Google Shape;432;p61"/>
          <p:cNvSpPr txBox="1"/>
          <p:nvPr/>
        </p:nvSpPr>
        <p:spPr>
          <a:xfrm>
            <a:off x="1328800" y="1555119"/>
            <a:ext cx="3343200" cy="5196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 sz="900">
                <a:solidFill>
                  <a:schemeClr val="dk1"/>
                </a:solidFill>
                <a:latin typeface="Comfortaa"/>
                <a:ea typeface="Comfortaa"/>
                <a:cs typeface="Comfortaa"/>
                <a:sym typeface="Comfortaa"/>
              </a:rPr>
              <a:t>Each School Type had differing features that better predicted the expected debt-to-income ratio. </a:t>
            </a:r>
            <a:endParaRPr sz="900">
              <a:solidFill>
                <a:schemeClr val="dk1"/>
              </a:solidFill>
              <a:latin typeface="Comfortaa"/>
              <a:ea typeface="Comfortaa"/>
              <a:cs typeface="Comfortaa"/>
              <a:sym typeface="Comfortaa"/>
            </a:endParaRPr>
          </a:p>
          <a:p>
            <a:pPr indent="0" lvl="0" marL="0" marR="0" rtl="0" algn="l">
              <a:lnSpc>
                <a:spcPct val="150000"/>
              </a:lnSpc>
              <a:spcBef>
                <a:spcPts val="0"/>
              </a:spcBef>
              <a:spcAft>
                <a:spcPts val="0"/>
              </a:spcAft>
              <a:buNone/>
            </a:pPr>
            <a:r>
              <a:t/>
            </a:r>
            <a:endParaRPr sz="900">
              <a:solidFill>
                <a:schemeClr val="dk1"/>
              </a:solidFill>
              <a:latin typeface="Comfortaa"/>
              <a:ea typeface="Comfortaa"/>
              <a:cs typeface="Comfortaa"/>
              <a:sym typeface="Comfortaa"/>
            </a:endParaRPr>
          </a:p>
          <a:p>
            <a:pPr indent="0" lvl="0" marL="0" marR="0" rtl="0" algn="l">
              <a:lnSpc>
                <a:spcPct val="150000"/>
              </a:lnSpc>
              <a:spcBef>
                <a:spcPts val="0"/>
              </a:spcBef>
              <a:spcAft>
                <a:spcPts val="0"/>
              </a:spcAft>
              <a:buNone/>
            </a:pPr>
            <a:r>
              <a:rPr lang="en" sz="900">
                <a:solidFill>
                  <a:schemeClr val="dk1"/>
                </a:solidFill>
                <a:latin typeface="Comfortaa"/>
                <a:ea typeface="Comfortaa"/>
                <a:cs typeface="Comfortaa"/>
                <a:sym typeface="Comfortaa"/>
              </a:rPr>
              <a:t>Public schools’ D-T-I is heavily influenced by the program type, such as part-time and admission rate. </a:t>
            </a:r>
            <a:endParaRPr sz="900">
              <a:solidFill>
                <a:schemeClr val="dk1"/>
              </a:solidFill>
              <a:latin typeface="Comfortaa"/>
              <a:ea typeface="Comfortaa"/>
              <a:cs typeface="Comfortaa"/>
              <a:sym typeface="Comfortaa"/>
            </a:endParaRPr>
          </a:p>
          <a:p>
            <a:pPr indent="0" lvl="0" marL="0" marR="0" rtl="0" algn="l">
              <a:lnSpc>
                <a:spcPct val="150000"/>
              </a:lnSpc>
              <a:spcBef>
                <a:spcPts val="0"/>
              </a:spcBef>
              <a:spcAft>
                <a:spcPts val="0"/>
              </a:spcAft>
              <a:buNone/>
            </a:pPr>
            <a:r>
              <a:t/>
            </a:r>
            <a:endParaRPr sz="900">
              <a:solidFill>
                <a:schemeClr val="dk1"/>
              </a:solidFill>
              <a:latin typeface="Comfortaa"/>
              <a:ea typeface="Comfortaa"/>
              <a:cs typeface="Comfortaa"/>
              <a:sym typeface="Comfortaa"/>
            </a:endParaRPr>
          </a:p>
          <a:p>
            <a:pPr indent="0" lvl="0" marL="0" marR="0" rtl="0" algn="l">
              <a:lnSpc>
                <a:spcPct val="150000"/>
              </a:lnSpc>
              <a:spcBef>
                <a:spcPts val="0"/>
              </a:spcBef>
              <a:spcAft>
                <a:spcPts val="0"/>
              </a:spcAft>
              <a:buNone/>
            </a:pPr>
            <a:r>
              <a:rPr lang="en" sz="900">
                <a:solidFill>
                  <a:schemeClr val="dk1"/>
                </a:solidFill>
                <a:latin typeface="Comfortaa"/>
                <a:ea typeface="Comfortaa"/>
                <a:cs typeface="Comfortaa"/>
                <a:sym typeface="Comfortaa"/>
              </a:rPr>
              <a:t>Private schools, both for- and non-profit schools, are influenced by expected income that a major would have, represented by % of Performing Arts majors.</a:t>
            </a:r>
            <a:endParaRPr sz="900">
              <a:solidFill>
                <a:schemeClr val="dk1"/>
              </a:solidFill>
              <a:latin typeface="Comfortaa"/>
              <a:ea typeface="Comfortaa"/>
              <a:cs typeface="Comfortaa"/>
              <a:sym typeface="Comfortaa"/>
            </a:endParaRPr>
          </a:p>
        </p:txBody>
      </p:sp>
      <p:sp>
        <p:nvSpPr>
          <p:cNvPr id="433" name="Google Shape;433;p61"/>
          <p:cNvSpPr txBox="1"/>
          <p:nvPr/>
        </p:nvSpPr>
        <p:spPr>
          <a:xfrm>
            <a:off x="1328812" y="1080463"/>
            <a:ext cx="3343200" cy="207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 sz="1200">
                <a:solidFill>
                  <a:schemeClr val="dk1"/>
                </a:solidFill>
                <a:latin typeface="Comfortaa"/>
                <a:ea typeface="Comfortaa"/>
                <a:cs typeface="Comfortaa"/>
                <a:sym typeface="Comfortaa"/>
              </a:rPr>
              <a:t>Consideration of Debt is Important when Deciding your Future Institution</a:t>
            </a:r>
            <a:endParaRPr/>
          </a:p>
        </p:txBody>
      </p:sp>
      <p:sp>
        <p:nvSpPr>
          <p:cNvPr id="434" name="Google Shape;434;p61"/>
          <p:cNvSpPr/>
          <p:nvPr/>
        </p:nvSpPr>
        <p:spPr>
          <a:xfrm>
            <a:off x="717944" y="1288069"/>
            <a:ext cx="481800" cy="361200"/>
          </a:xfrm>
          <a:prstGeom prst="roundRect">
            <a:avLst>
              <a:gd fmla="val 26156" name="adj"/>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435" name="Google Shape;435;p61"/>
          <p:cNvSpPr/>
          <p:nvPr/>
        </p:nvSpPr>
        <p:spPr>
          <a:xfrm>
            <a:off x="8547950" y="0"/>
            <a:ext cx="596049" cy="1640020"/>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436" name="Google Shape;436;p61"/>
          <p:cNvSpPr/>
          <p:nvPr/>
        </p:nvSpPr>
        <p:spPr>
          <a:xfrm>
            <a:off x="5071908" y="3174028"/>
            <a:ext cx="96749" cy="983635"/>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437" name="Google Shape;437;p61"/>
          <p:cNvSpPr/>
          <p:nvPr/>
        </p:nvSpPr>
        <p:spPr>
          <a:xfrm>
            <a:off x="867250" y="1367925"/>
            <a:ext cx="201625" cy="207600"/>
          </a:xfrm>
          <a:custGeom>
            <a:rect b="b" l="l" r="r" t="t"/>
            <a:pathLst>
              <a:path extrusionOk="0" h="619" w="545">
                <a:moveTo>
                  <a:pt x="412" y="368"/>
                </a:moveTo>
                <a:lnTo>
                  <a:pt x="412" y="368"/>
                </a:lnTo>
                <a:cubicBezTo>
                  <a:pt x="132" y="368"/>
                  <a:pt x="132" y="368"/>
                  <a:pt x="132" y="368"/>
                </a:cubicBezTo>
                <a:cubicBezTo>
                  <a:pt x="118" y="368"/>
                  <a:pt x="118" y="383"/>
                  <a:pt x="118" y="383"/>
                </a:cubicBezTo>
                <a:cubicBezTo>
                  <a:pt x="118" y="398"/>
                  <a:pt x="118" y="412"/>
                  <a:pt x="132" y="412"/>
                </a:cubicBezTo>
                <a:cubicBezTo>
                  <a:pt x="412" y="412"/>
                  <a:pt x="412" y="412"/>
                  <a:pt x="412" y="412"/>
                </a:cubicBezTo>
                <a:cubicBezTo>
                  <a:pt x="412" y="412"/>
                  <a:pt x="427" y="398"/>
                  <a:pt x="427" y="383"/>
                </a:cubicBezTo>
                <a:lnTo>
                  <a:pt x="412" y="368"/>
                </a:lnTo>
                <a:close/>
                <a:moveTo>
                  <a:pt x="412" y="471"/>
                </a:moveTo>
                <a:lnTo>
                  <a:pt x="412" y="471"/>
                </a:lnTo>
                <a:cubicBezTo>
                  <a:pt x="132" y="471"/>
                  <a:pt x="132" y="471"/>
                  <a:pt x="132" y="471"/>
                </a:cubicBezTo>
                <a:cubicBezTo>
                  <a:pt x="118" y="471"/>
                  <a:pt x="118" y="471"/>
                  <a:pt x="118" y="486"/>
                </a:cubicBezTo>
                <a:cubicBezTo>
                  <a:pt x="118" y="501"/>
                  <a:pt x="118" y="501"/>
                  <a:pt x="132" y="501"/>
                </a:cubicBezTo>
                <a:cubicBezTo>
                  <a:pt x="412" y="501"/>
                  <a:pt x="412" y="501"/>
                  <a:pt x="412" y="501"/>
                </a:cubicBezTo>
                <a:cubicBezTo>
                  <a:pt x="412" y="501"/>
                  <a:pt x="427" y="501"/>
                  <a:pt x="427" y="486"/>
                </a:cubicBezTo>
                <a:cubicBezTo>
                  <a:pt x="427" y="471"/>
                  <a:pt x="412" y="471"/>
                  <a:pt x="412" y="471"/>
                </a:cubicBezTo>
                <a:close/>
                <a:moveTo>
                  <a:pt x="471" y="74"/>
                </a:moveTo>
                <a:lnTo>
                  <a:pt x="471" y="74"/>
                </a:lnTo>
                <a:cubicBezTo>
                  <a:pt x="412" y="74"/>
                  <a:pt x="412" y="74"/>
                  <a:pt x="412" y="74"/>
                </a:cubicBezTo>
                <a:cubicBezTo>
                  <a:pt x="412" y="29"/>
                  <a:pt x="412" y="29"/>
                  <a:pt x="412" y="29"/>
                </a:cubicBezTo>
                <a:cubicBezTo>
                  <a:pt x="353" y="29"/>
                  <a:pt x="353" y="29"/>
                  <a:pt x="353" y="29"/>
                </a:cubicBezTo>
                <a:cubicBezTo>
                  <a:pt x="339" y="15"/>
                  <a:pt x="309" y="0"/>
                  <a:pt x="265" y="0"/>
                </a:cubicBezTo>
                <a:cubicBezTo>
                  <a:pt x="235" y="0"/>
                  <a:pt x="206" y="15"/>
                  <a:pt x="191" y="29"/>
                </a:cubicBezTo>
                <a:cubicBezTo>
                  <a:pt x="132" y="29"/>
                  <a:pt x="132" y="29"/>
                  <a:pt x="132" y="29"/>
                </a:cubicBezTo>
                <a:cubicBezTo>
                  <a:pt x="132" y="74"/>
                  <a:pt x="132" y="74"/>
                  <a:pt x="132" y="74"/>
                </a:cubicBezTo>
                <a:cubicBezTo>
                  <a:pt x="73" y="74"/>
                  <a:pt x="73" y="74"/>
                  <a:pt x="73" y="74"/>
                </a:cubicBezTo>
                <a:cubicBezTo>
                  <a:pt x="29" y="74"/>
                  <a:pt x="0" y="103"/>
                  <a:pt x="0" y="147"/>
                </a:cubicBezTo>
                <a:cubicBezTo>
                  <a:pt x="0" y="545"/>
                  <a:pt x="0" y="545"/>
                  <a:pt x="0" y="545"/>
                </a:cubicBezTo>
                <a:cubicBezTo>
                  <a:pt x="0" y="589"/>
                  <a:pt x="29" y="618"/>
                  <a:pt x="73" y="618"/>
                </a:cubicBezTo>
                <a:cubicBezTo>
                  <a:pt x="471" y="618"/>
                  <a:pt x="471" y="618"/>
                  <a:pt x="471" y="618"/>
                </a:cubicBezTo>
                <a:cubicBezTo>
                  <a:pt x="515" y="618"/>
                  <a:pt x="544" y="589"/>
                  <a:pt x="544" y="545"/>
                </a:cubicBezTo>
                <a:cubicBezTo>
                  <a:pt x="544" y="147"/>
                  <a:pt x="544" y="147"/>
                  <a:pt x="544" y="147"/>
                </a:cubicBezTo>
                <a:cubicBezTo>
                  <a:pt x="544" y="103"/>
                  <a:pt x="515" y="74"/>
                  <a:pt x="471" y="74"/>
                </a:cubicBezTo>
                <a:close/>
                <a:moveTo>
                  <a:pt x="177" y="74"/>
                </a:moveTo>
                <a:lnTo>
                  <a:pt x="177" y="74"/>
                </a:lnTo>
                <a:cubicBezTo>
                  <a:pt x="221" y="74"/>
                  <a:pt x="221" y="74"/>
                  <a:pt x="221" y="74"/>
                </a:cubicBezTo>
                <a:cubicBezTo>
                  <a:pt x="221" y="59"/>
                  <a:pt x="235" y="29"/>
                  <a:pt x="265" y="29"/>
                </a:cubicBezTo>
                <a:cubicBezTo>
                  <a:pt x="294" y="29"/>
                  <a:pt x="324" y="59"/>
                  <a:pt x="324" y="74"/>
                </a:cubicBezTo>
                <a:cubicBezTo>
                  <a:pt x="368" y="74"/>
                  <a:pt x="368" y="74"/>
                  <a:pt x="368" y="74"/>
                </a:cubicBezTo>
                <a:cubicBezTo>
                  <a:pt x="368" y="147"/>
                  <a:pt x="368" y="147"/>
                  <a:pt x="368" y="147"/>
                </a:cubicBezTo>
                <a:cubicBezTo>
                  <a:pt x="177" y="147"/>
                  <a:pt x="177" y="147"/>
                  <a:pt x="177" y="147"/>
                </a:cubicBezTo>
                <a:lnTo>
                  <a:pt x="177" y="74"/>
                </a:lnTo>
                <a:close/>
                <a:moveTo>
                  <a:pt x="500" y="545"/>
                </a:moveTo>
                <a:lnTo>
                  <a:pt x="500" y="545"/>
                </a:lnTo>
                <a:cubicBezTo>
                  <a:pt x="500" y="559"/>
                  <a:pt x="486" y="589"/>
                  <a:pt x="471" y="589"/>
                </a:cubicBezTo>
                <a:cubicBezTo>
                  <a:pt x="73" y="589"/>
                  <a:pt x="73" y="589"/>
                  <a:pt x="73" y="589"/>
                </a:cubicBezTo>
                <a:cubicBezTo>
                  <a:pt x="59" y="589"/>
                  <a:pt x="29" y="559"/>
                  <a:pt x="29" y="545"/>
                </a:cubicBezTo>
                <a:cubicBezTo>
                  <a:pt x="29" y="147"/>
                  <a:pt x="29" y="147"/>
                  <a:pt x="29" y="147"/>
                </a:cubicBezTo>
                <a:cubicBezTo>
                  <a:pt x="29" y="133"/>
                  <a:pt x="59" y="118"/>
                  <a:pt x="73" y="118"/>
                </a:cubicBezTo>
                <a:cubicBezTo>
                  <a:pt x="132" y="118"/>
                  <a:pt x="132" y="118"/>
                  <a:pt x="132" y="118"/>
                </a:cubicBezTo>
                <a:cubicBezTo>
                  <a:pt x="132" y="192"/>
                  <a:pt x="132" y="192"/>
                  <a:pt x="132" y="192"/>
                </a:cubicBezTo>
                <a:cubicBezTo>
                  <a:pt x="412" y="192"/>
                  <a:pt x="412" y="192"/>
                  <a:pt x="412" y="192"/>
                </a:cubicBezTo>
                <a:cubicBezTo>
                  <a:pt x="412" y="118"/>
                  <a:pt x="412" y="118"/>
                  <a:pt x="412" y="118"/>
                </a:cubicBezTo>
                <a:cubicBezTo>
                  <a:pt x="471" y="118"/>
                  <a:pt x="471" y="118"/>
                  <a:pt x="471" y="118"/>
                </a:cubicBezTo>
                <a:cubicBezTo>
                  <a:pt x="486" y="118"/>
                  <a:pt x="500" y="133"/>
                  <a:pt x="500" y="147"/>
                </a:cubicBezTo>
                <a:lnTo>
                  <a:pt x="500" y="545"/>
                </a:lnTo>
                <a:close/>
                <a:moveTo>
                  <a:pt x="412" y="265"/>
                </a:moveTo>
                <a:lnTo>
                  <a:pt x="412" y="265"/>
                </a:lnTo>
                <a:cubicBezTo>
                  <a:pt x="132" y="265"/>
                  <a:pt x="132" y="265"/>
                  <a:pt x="132" y="265"/>
                </a:cubicBezTo>
                <a:cubicBezTo>
                  <a:pt x="118" y="265"/>
                  <a:pt x="118" y="280"/>
                  <a:pt x="118" y="295"/>
                </a:cubicBezTo>
                <a:cubicBezTo>
                  <a:pt x="118" y="295"/>
                  <a:pt x="118" y="309"/>
                  <a:pt x="132" y="309"/>
                </a:cubicBezTo>
                <a:cubicBezTo>
                  <a:pt x="412" y="309"/>
                  <a:pt x="412" y="309"/>
                  <a:pt x="412" y="309"/>
                </a:cubicBezTo>
                <a:lnTo>
                  <a:pt x="427" y="295"/>
                </a:lnTo>
                <a:cubicBezTo>
                  <a:pt x="427" y="280"/>
                  <a:pt x="412" y="265"/>
                  <a:pt x="412" y="265"/>
                </a:cubicBezTo>
                <a:close/>
              </a:path>
            </a:pathLst>
          </a:custGeom>
          <a:solidFill>
            <a:schemeClr val="lt2"/>
          </a:solidFill>
          <a:ln>
            <a:noFill/>
          </a:ln>
        </p:spPr>
        <p:txBody>
          <a:bodyPr anchorCtr="0" anchor="ctr" bIns="34275" lIns="68550" spcFirstLastPara="1" rIns="68550"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250"/>
                                  </p:stCondLst>
                                  <p:childTnLst>
                                    <p:set>
                                      <p:cBhvr>
                                        <p:cTn dur="1" fill="hold">
                                          <p:stCondLst>
                                            <p:cond delay="0"/>
                                          </p:stCondLst>
                                        </p:cTn>
                                        <p:tgtEl>
                                          <p:spTgt spid="430"/>
                                        </p:tgtEl>
                                        <p:attrNameLst>
                                          <p:attrName>style.visibility</p:attrName>
                                        </p:attrNameLst>
                                      </p:cBhvr>
                                      <p:to>
                                        <p:strVal val="visible"/>
                                      </p:to>
                                    </p:set>
                                    <p:anim calcmode="lin" valueType="num">
                                      <p:cBhvr additive="base">
                                        <p:cTn dur="1000"/>
                                        <p:tgtEl>
                                          <p:spTgt spid="43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500"/>
                                  </p:stCondLst>
                                  <p:childTnLst>
                                    <p:set>
                                      <p:cBhvr>
                                        <p:cTn dur="1" fill="hold">
                                          <p:stCondLst>
                                            <p:cond delay="0"/>
                                          </p:stCondLst>
                                        </p:cTn>
                                        <p:tgtEl>
                                          <p:spTgt spid="431"/>
                                        </p:tgtEl>
                                        <p:attrNameLst>
                                          <p:attrName>style.visibility</p:attrName>
                                        </p:attrNameLst>
                                      </p:cBhvr>
                                      <p:to>
                                        <p:strVal val="visible"/>
                                      </p:to>
                                    </p:set>
                                    <p:anim calcmode="lin" valueType="num">
                                      <p:cBhvr additive="base">
                                        <p:cTn dur="1000"/>
                                        <p:tgtEl>
                                          <p:spTgt spid="43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750"/>
                                  </p:stCondLst>
                                  <p:childTnLst>
                                    <p:set>
                                      <p:cBhvr>
                                        <p:cTn dur="1" fill="hold">
                                          <p:stCondLst>
                                            <p:cond delay="0"/>
                                          </p:stCondLst>
                                        </p:cTn>
                                        <p:tgtEl>
                                          <p:spTgt spid="433"/>
                                        </p:tgtEl>
                                        <p:attrNameLst>
                                          <p:attrName>style.visibility</p:attrName>
                                        </p:attrNameLst>
                                      </p:cBhvr>
                                      <p:to>
                                        <p:strVal val="visible"/>
                                      </p:to>
                                    </p:set>
                                    <p:anim calcmode="lin" valueType="num">
                                      <p:cBhvr additive="base">
                                        <p:cTn dur="1000"/>
                                        <p:tgtEl>
                                          <p:spTgt spid="43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750"/>
                                  </p:stCondLst>
                                  <p:childTnLst>
                                    <p:set>
                                      <p:cBhvr>
                                        <p:cTn dur="1" fill="hold">
                                          <p:stCondLst>
                                            <p:cond delay="0"/>
                                          </p:stCondLst>
                                        </p:cTn>
                                        <p:tgtEl>
                                          <p:spTgt spid="432"/>
                                        </p:tgtEl>
                                        <p:attrNameLst>
                                          <p:attrName>style.visibility</p:attrName>
                                        </p:attrNameLst>
                                      </p:cBhvr>
                                      <p:to>
                                        <p:strVal val="visible"/>
                                      </p:to>
                                    </p:set>
                                    <p:anim calcmode="lin" valueType="num">
                                      <p:cBhvr additive="base">
                                        <p:cTn dur="1000"/>
                                        <p:tgtEl>
                                          <p:spTgt spid="43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1000"/>
                                  </p:stCondLst>
                                  <p:childTnLst>
                                    <p:set>
                                      <p:cBhvr>
                                        <p:cTn dur="1" fill="hold">
                                          <p:stCondLst>
                                            <p:cond delay="0"/>
                                          </p:stCondLst>
                                        </p:cTn>
                                        <p:tgtEl>
                                          <p:spTgt spid="434"/>
                                        </p:tgtEl>
                                        <p:attrNameLst>
                                          <p:attrName>style.visibility</p:attrName>
                                        </p:attrNameLst>
                                      </p:cBhvr>
                                      <p:to>
                                        <p:strVal val="visible"/>
                                      </p:to>
                                    </p:set>
                                    <p:anim calcmode="lin" valueType="num">
                                      <p:cBhvr additive="base">
                                        <p:cTn dur="1000"/>
                                        <p:tgtEl>
                                          <p:spTgt spid="43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1000"/>
                                  </p:stCondLst>
                                  <p:childTnLst>
                                    <p:set>
                                      <p:cBhvr>
                                        <p:cTn dur="1" fill="hold">
                                          <p:stCondLst>
                                            <p:cond delay="0"/>
                                          </p:stCondLst>
                                        </p:cTn>
                                        <p:tgtEl>
                                          <p:spTgt spid="437"/>
                                        </p:tgtEl>
                                        <p:attrNameLst>
                                          <p:attrName>style.visibility</p:attrName>
                                        </p:attrNameLst>
                                      </p:cBhvr>
                                      <p:to>
                                        <p:strVal val="visible"/>
                                      </p:to>
                                    </p:set>
                                    <p:anim calcmode="lin" valueType="num">
                                      <p:cBhvr additive="base">
                                        <p:cTn dur="1000"/>
                                        <p:tgtEl>
                                          <p:spTgt spid="437"/>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1250"/>
                                  </p:stCondLst>
                                  <p:childTnLst>
                                    <p:set>
                                      <p:cBhvr>
                                        <p:cTn dur="1" fill="hold">
                                          <p:stCondLst>
                                            <p:cond delay="0"/>
                                          </p:stCondLst>
                                        </p:cTn>
                                        <p:tgtEl>
                                          <p:spTgt spid="436"/>
                                        </p:tgtEl>
                                        <p:attrNameLst>
                                          <p:attrName>style.visibility</p:attrName>
                                        </p:attrNameLst>
                                      </p:cBhvr>
                                      <p:to>
                                        <p:strVal val="visible"/>
                                      </p:to>
                                    </p:set>
                                    <p:animEffect filter="fade" transition="in">
                                      <p:cBhvr>
                                        <p:cTn dur="500"/>
                                        <p:tgtEl>
                                          <p:spTgt spid="436"/>
                                        </p:tgtEl>
                                      </p:cBhvr>
                                    </p:animEffect>
                                  </p:childTnLst>
                                </p:cTn>
                              </p:par>
                              <p:par>
                                <p:cTn fill="hold" nodeType="withEffect" presetClass="entr" presetID="2" presetSubtype="1">
                                  <p:stCondLst>
                                    <p:cond delay="1500"/>
                                  </p:stCondLst>
                                  <p:childTnLst>
                                    <p:set>
                                      <p:cBhvr>
                                        <p:cTn dur="1" fill="hold">
                                          <p:stCondLst>
                                            <p:cond delay="0"/>
                                          </p:stCondLst>
                                        </p:cTn>
                                        <p:tgtEl>
                                          <p:spTgt spid="435"/>
                                        </p:tgtEl>
                                        <p:attrNameLst>
                                          <p:attrName>style.visibility</p:attrName>
                                        </p:attrNameLst>
                                      </p:cBhvr>
                                      <p:to>
                                        <p:strVal val="visible"/>
                                      </p:to>
                                    </p:set>
                                    <p:anim calcmode="lin" valueType="num">
                                      <p:cBhvr additive="base">
                                        <p:cTn dur="1000"/>
                                        <p:tgtEl>
                                          <p:spTgt spid="43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1" name="Shape 441"/>
        <p:cNvGrpSpPr/>
        <p:nvPr/>
      </p:nvGrpSpPr>
      <p:grpSpPr>
        <a:xfrm>
          <a:off x="0" y="0"/>
          <a:ext cx="0" cy="0"/>
          <a:chOff x="0" y="0"/>
          <a:chExt cx="0" cy="0"/>
        </a:xfrm>
      </p:grpSpPr>
      <p:sp>
        <p:nvSpPr>
          <p:cNvPr id="442" name="Google Shape;442;p62"/>
          <p:cNvSpPr txBox="1"/>
          <p:nvPr>
            <p:ph type="title"/>
          </p:nvPr>
        </p:nvSpPr>
        <p:spPr>
          <a:xfrm>
            <a:off x="1197429" y="4591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Debt-to-Income  </a:t>
            </a:r>
            <a:r>
              <a:rPr lang="en">
                <a:solidFill>
                  <a:schemeClr val="accent1"/>
                </a:solidFill>
              </a:rPr>
              <a:t>NYU</a:t>
            </a:r>
            <a:endParaRPr>
              <a:solidFill>
                <a:schemeClr val="accent1"/>
              </a:solidFill>
            </a:endParaRPr>
          </a:p>
        </p:txBody>
      </p:sp>
      <p:pic>
        <p:nvPicPr>
          <p:cNvPr id="443" name="Google Shape;443;p62"/>
          <p:cNvPicPr preferRelativeResize="0"/>
          <p:nvPr/>
        </p:nvPicPr>
        <p:blipFill>
          <a:blip r:embed="rId3">
            <a:alphaModFix/>
          </a:blip>
          <a:stretch>
            <a:fillRect/>
          </a:stretch>
        </p:blipFill>
        <p:spPr>
          <a:xfrm>
            <a:off x="439888" y="1097251"/>
            <a:ext cx="8264224" cy="34082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47" name="Shape 447"/>
        <p:cNvGrpSpPr/>
        <p:nvPr/>
      </p:nvGrpSpPr>
      <p:grpSpPr>
        <a:xfrm>
          <a:off x="0" y="0"/>
          <a:ext cx="0" cy="0"/>
          <a:chOff x="0" y="0"/>
          <a:chExt cx="0" cy="0"/>
        </a:xfrm>
      </p:grpSpPr>
      <p:sp>
        <p:nvSpPr>
          <p:cNvPr id="448" name="Google Shape;448;p63"/>
          <p:cNvSpPr txBox="1"/>
          <p:nvPr>
            <p:ph type="title"/>
          </p:nvPr>
        </p:nvSpPr>
        <p:spPr>
          <a:xfrm>
            <a:off x="1197429" y="2305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NYU: Predicting Debt-to-Income (Single Year)</a:t>
            </a:r>
            <a:endParaRPr/>
          </a:p>
        </p:txBody>
      </p:sp>
      <p:pic>
        <p:nvPicPr>
          <p:cNvPr id="449" name="Google Shape;449;p63"/>
          <p:cNvPicPr preferRelativeResize="0"/>
          <p:nvPr/>
        </p:nvPicPr>
        <p:blipFill>
          <a:blip r:embed="rId3">
            <a:alphaModFix/>
          </a:blip>
          <a:stretch>
            <a:fillRect/>
          </a:stretch>
        </p:blipFill>
        <p:spPr>
          <a:xfrm>
            <a:off x="246150" y="1001525"/>
            <a:ext cx="8651702" cy="359867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3" name="Shape 453"/>
        <p:cNvGrpSpPr/>
        <p:nvPr/>
      </p:nvGrpSpPr>
      <p:grpSpPr>
        <a:xfrm>
          <a:off x="0" y="0"/>
          <a:ext cx="0" cy="0"/>
          <a:chOff x="0" y="0"/>
          <a:chExt cx="0" cy="0"/>
        </a:xfrm>
      </p:grpSpPr>
      <p:pic>
        <p:nvPicPr>
          <p:cNvPr id="454" name="Google Shape;454;p64"/>
          <p:cNvPicPr preferRelativeResize="0"/>
          <p:nvPr/>
        </p:nvPicPr>
        <p:blipFill>
          <a:blip r:embed="rId3">
            <a:alphaModFix/>
          </a:blip>
          <a:stretch>
            <a:fillRect/>
          </a:stretch>
        </p:blipFill>
        <p:spPr>
          <a:xfrm>
            <a:off x="152400" y="1001537"/>
            <a:ext cx="8839203" cy="3531321"/>
          </a:xfrm>
          <a:prstGeom prst="rect">
            <a:avLst/>
          </a:prstGeom>
          <a:noFill/>
          <a:ln>
            <a:noFill/>
          </a:ln>
        </p:spPr>
      </p:pic>
      <p:sp>
        <p:nvSpPr>
          <p:cNvPr id="455" name="Google Shape;455;p64"/>
          <p:cNvSpPr txBox="1"/>
          <p:nvPr>
            <p:ph type="title"/>
          </p:nvPr>
        </p:nvSpPr>
        <p:spPr>
          <a:xfrm>
            <a:off x="1197429" y="2305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NYU: Predicting Debt-to-Income </a:t>
            </a:r>
            <a:endParaRPr/>
          </a:p>
          <a:p>
            <a:pPr indent="0" lvl="0" marL="0" rtl="0" algn="ctr">
              <a:spcBef>
                <a:spcPts val="0"/>
              </a:spcBef>
              <a:spcAft>
                <a:spcPts val="0"/>
              </a:spcAft>
              <a:buNone/>
            </a:pPr>
            <a:r>
              <a:rPr lang="en"/>
              <a:t>(Full Data)</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59" name="Shape 459"/>
        <p:cNvGrpSpPr/>
        <p:nvPr/>
      </p:nvGrpSpPr>
      <p:grpSpPr>
        <a:xfrm>
          <a:off x="0" y="0"/>
          <a:ext cx="0" cy="0"/>
          <a:chOff x="0" y="0"/>
          <a:chExt cx="0" cy="0"/>
        </a:xfrm>
      </p:grpSpPr>
      <p:grpSp>
        <p:nvGrpSpPr>
          <p:cNvPr id="460" name="Google Shape;460;p65"/>
          <p:cNvGrpSpPr/>
          <p:nvPr/>
        </p:nvGrpSpPr>
        <p:grpSpPr>
          <a:xfrm>
            <a:off x="5149851" y="1585738"/>
            <a:ext cx="2261504" cy="2585105"/>
            <a:chOff x="380751" y="1269650"/>
            <a:chExt cx="2261504" cy="2585105"/>
          </a:xfrm>
        </p:grpSpPr>
        <p:grpSp>
          <p:nvGrpSpPr>
            <p:cNvPr id="461" name="Google Shape;461;p65"/>
            <p:cNvGrpSpPr/>
            <p:nvPr/>
          </p:nvGrpSpPr>
          <p:grpSpPr>
            <a:xfrm>
              <a:off x="380751" y="1269650"/>
              <a:ext cx="2198709" cy="754575"/>
              <a:chOff x="380751" y="1269650"/>
              <a:chExt cx="2198709" cy="754575"/>
            </a:xfrm>
          </p:grpSpPr>
          <p:sp>
            <p:nvSpPr>
              <p:cNvPr id="462" name="Google Shape;462;p65"/>
              <p:cNvSpPr txBox="1"/>
              <p:nvPr/>
            </p:nvSpPr>
            <p:spPr>
              <a:xfrm>
                <a:off x="380760" y="1504625"/>
                <a:ext cx="2198700" cy="519600"/>
              </a:xfrm>
              <a:prstGeom prst="rect">
                <a:avLst/>
              </a:prstGeom>
              <a:noFill/>
              <a:ln>
                <a:noFill/>
              </a:ln>
            </p:spPr>
            <p:txBody>
              <a:bodyPr anchorCtr="0" anchor="ctr" bIns="45700" lIns="91425" spcFirstLastPara="1" rIns="91425" wrap="square" tIns="45700">
                <a:noAutofit/>
              </a:bodyPr>
              <a:lstStyle/>
              <a:p>
                <a:pPr indent="0" lvl="0" marL="0" marR="0" rtl="0" algn="l">
                  <a:lnSpc>
                    <a:spcPct val="150000"/>
                  </a:lnSpc>
                  <a:spcBef>
                    <a:spcPts val="0"/>
                  </a:spcBef>
                  <a:spcAft>
                    <a:spcPts val="0"/>
                  </a:spcAft>
                  <a:buNone/>
                </a:pPr>
                <a:r>
                  <a:rPr lang="en" sz="900">
                    <a:solidFill>
                      <a:schemeClr val="dk1"/>
                    </a:solidFill>
                    <a:latin typeface="Comfortaa"/>
                    <a:ea typeface="Comfortaa"/>
                    <a:cs typeface="Comfortaa"/>
                    <a:sym typeface="Comfortaa"/>
                  </a:rPr>
                  <a:t>Soure: </a:t>
                </a:r>
                <a:r>
                  <a:rPr lang="en" sz="900" u="sng">
                    <a:solidFill>
                      <a:schemeClr val="dk1"/>
                    </a:solidFill>
                    <a:latin typeface="Comfortaa"/>
                    <a:ea typeface="Comfortaa"/>
                    <a:cs typeface="Comfortaa"/>
                    <a:sym typeface="Comfortaa"/>
                    <a:hlinkClick r:id="rId3"/>
                  </a:rPr>
                  <a:t>World Population Review</a:t>
                </a:r>
                <a:endParaRPr sz="900">
                  <a:solidFill>
                    <a:schemeClr val="dk1"/>
                  </a:solidFill>
                  <a:latin typeface="Comfortaa"/>
                  <a:ea typeface="Comfortaa"/>
                  <a:cs typeface="Comfortaa"/>
                  <a:sym typeface="Comfortaa"/>
                </a:endParaRPr>
              </a:p>
            </p:txBody>
          </p:sp>
          <p:sp>
            <p:nvSpPr>
              <p:cNvPr id="463" name="Google Shape;463;p65"/>
              <p:cNvSpPr txBox="1"/>
              <p:nvPr/>
            </p:nvSpPr>
            <p:spPr>
              <a:xfrm>
                <a:off x="380751" y="1269650"/>
                <a:ext cx="1946400" cy="2079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 sz="1200">
                    <a:solidFill>
                      <a:schemeClr val="dk1"/>
                    </a:solidFill>
                    <a:latin typeface="Comfortaa"/>
                    <a:ea typeface="Comfortaa"/>
                    <a:cs typeface="Comfortaa"/>
                    <a:sym typeface="Comfortaa"/>
                  </a:rPr>
                  <a:t>State Abbreviation </a:t>
                </a:r>
                <a:endParaRPr/>
              </a:p>
            </p:txBody>
          </p:sp>
        </p:grpSp>
        <p:pic>
          <p:nvPicPr>
            <p:cNvPr id="464" name="Google Shape;464;p65"/>
            <p:cNvPicPr preferRelativeResize="0"/>
            <p:nvPr/>
          </p:nvPicPr>
          <p:blipFill rotWithShape="1">
            <a:blip r:embed="rId4">
              <a:alphaModFix/>
            </a:blip>
            <a:srcRect b="0" l="0" r="0" t="0"/>
            <a:stretch/>
          </p:blipFill>
          <p:spPr>
            <a:xfrm>
              <a:off x="559580" y="2051305"/>
              <a:ext cx="2082675" cy="1803450"/>
            </a:xfrm>
            <a:prstGeom prst="rect">
              <a:avLst/>
            </a:prstGeom>
            <a:noFill/>
            <a:ln>
              <a:noFill/>
            </a:ln>
          </p:spPr>
        </p:pic>
      </p:grpSp>
      <p:grpSp>
        <p:nvGrpSpPr>
          <p:cNvPr id="465" name="Google Shape;465;p65"/>
          <p:cNvGrpSpPr/>
          <p:nvPr/>
        </p:nvGrpSpPr>
        <p:grpSpPr>
          <a:xfrm>
            <a:off x="1120723" y="1601525"/>
            <a:ext cx="2654400" cy="2553525"/>
            <a:chOff x="4160523" y="1269650"/>
            <a:chExt cx="2654400" cy="2553525"/>
          </a:xfrm>
        </p:grpSpPr>
        <p:pic>
          <p:nvPicPr>
            <p:cNvPr id="466" name="Google Shape;466;p65"/>
            <p:cNvPicPr preferRelativeResize="0"/>
            <p:nvPr/>
          </p:nvPicPr>
          <p:blipFill>
            <a:blip r:embed="rId5">
              <a:alphaModFix/>
            </a:blip>
            <a:stretch>
              <a:fillRect/>
            </a:stretch>
          </p:blipFill>
          <p:spPr>
            <a:xfrm>
              <a:off x="4231800" y="2019725"/>
              <a:ext cx="2583013" cy="1803450"/>
            </a:xfrm>
            <a:prstGeom prst="rect">
              <a:avLst/>
            </a:prstGeom>
            <a:noFill/>
            <a:ln>
              <a:noFill/>
            </a:ln>
          </p:spPr>
        </p:pic>
        <p:grpSp>
          <p:nvGrpSpPr>
            <p:cNvPr id="467" name="Google Shape;467;p65"/>
            <p:cNvGrpSpPr/>
            <p:nvPr/>
          </p:nvGrpSpPr>
          <p:grpSpPr>
            <a:xfrm>
              <a:off x="4160523" y="1269650"/>
              <a:ext cx="2654400" cy="754575"/>
              <a:chOff x="4160523" y="1269650"/>
              <a:chExt cx="2654400" cy="754575"/>
            </a:xfrm>
          </p:grpSpPr>
          <p:sp>
            <p:nvSpPr>
              <p:cNvPr id="468" name="Google Shape;468;p65"/>
              <p:cNvSpPr txBox="1"/>
              <p:nvPr/>
            </p:nvSpPr>
            <p:spPr>
              <a:xfrm>
                <a:off x="4160523" y="1504625"/>
                <a:ext cx="2654400" cy="519600"/>
              </a:xfrm>
              <a:prstGeom prst="rect">
                <a:avLst/>
              </a:prstGeom>
              <a:noFill/>
              <a:ln>
                <a:noFill/>
              </a:ln>
            </p:spPr>
            <p:txBody>
              <a:bodyPr anchorCtr="0" anchor="ctr" bIns="45700" lIns="91425" spcFirstLastPara="1" rIns="91425" wrap="square" tIns="45700">
                <a:noAutofit/>
              </a:bodyPr>
              <a:lstStyle/>
              <a:p>
                <a:pPr indent="0" lvl="0" marL="0" marR="0" rtl="0" algn="l">
                  <a:lnSpc>
                    <a:spcPct val="150000"/>
                  </a:lnSpc>
                  <a:spcBef>
                    <a:spcPts val="0"/>
                  </a:spcBef>
                  <a:spcAft>
                    <a:spcPts val="0"/>
                  </a:spcAft>
                  <a:buNone/>
                </a:pPr>
                <a:r>
                  <a:rPr lang="en" sz="900">
                    <a:solidFill>
                      <a:schemeClr val="dk1"/>
                    </a:solidFill>
                    <a:latin typeface="Comfortaa"/>
                    <a:ea typeface="Comfortaa"/>
                    <a:cs typeface="Comfortaa"/>
                    <a:sym typeface="Comfortaa"/>
                  </a:rPr>
                  <a:t>Soure: </a:t>
                </a:r>
                <a:r>
                  <a:rPr lang="en" sz="900" u="sng">
                    <a:solidFill>
                      <a:schemeClr val="dk1"/>
                    </a:solidFill>
                    <a:latin typeface="Comfortaa"/>
                    <a:ea typeface="Comfortaa"/>
                    <a:cs typeface="Comfortaa"/>
                    <a:sym typeface="Comfortaa"/>
                    <a:hlinkClick r:id="rId6"/>
                  </a:rPr>
                  <a:t>U.S. Census - MEDIAN HOUSEHOLD INCOME</a:t>
                </a:r>
                <a:endParaRPr sz="900">
                  <a:solidFill>
                    <a:schemeClr val="dk1"/>
                  </a:solidFill>
                  <a:latin typeface="Comfortaa"/>
                  <a:ea typeface="Comfortaa"/>
                  <a:cs typeface="Comfortaa"/>
                  <a:sym typeface="Comfortaa"/>
                </a:endParaRPr>
              </a:p>
            </p:txBody>
          </p:sp>
          <p:sp>
            <p:nvSpPr>
              <p:cNvPr id="469" name="Google Shape;469;p65"/>
              <p:cNvSpPr txBox="1"/>
              <p:nvPr/>
            </p:nvSpPr>
            <p:spPr>
              <a:xfrm>
                <a:off x="4160525" y="1269650"/>
                <a:ext cx="2583000" cy="2079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 sz="1200">
                    <a:solidFill>
                      <a:schemeClr val="dk1"/>
                    </a:solidFill>
                    <a:latin typeface="Comfortaa"/>
                    <a:ea typeface="Comfortaa"/>
                    <a:cs typeface="Comfortaa"/>
                    <a:sym typeface="Comfortaa"/>
                  </a:rPr>
                  <a:t>Median Household Income</a:t>
                </a:r>
                <a:endParaRPr/>
              </a:p>
            </p:txBody>
          </p:sp>
        </p:grpSp>
      </p:grpSp>
      <p:sp>
        <p:nvSpPr>
          <p:cNvPr id="470" name="Google Shape;470;p65"/>
          <p:cNvSpPr txBox="1"/>
          <p:nvPr>
            <p:ph type="title"/>
          </p:nvPr>
        </p:nvSpPr>
        <p:spPr>
          <a:xfrm>
            <a:off x="1197429" y="5353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Predicting Debt-to-Income:</a:t>
            </a:r>
            <a:endParaRPr/>
          </a:p>
          <a:p>
            <a:pPr indent="0" lvl="0" marL="0" rtl="0" algn="ctr">
              <a:spcBef>
                <a:spcPts val="0"/>
              </a:spcBef>
              <a:spcAft>
                <a:spcPts val="0"/>
              </a:spcAft>
              <a:buNone/>
            </a:pPr>
            <a:r>
              <a:rPr lang="en"/>
              <a:t>Single Year Adding External Data (Median Household Income)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74" name="Shape 474"/>
        <p:cNvGrpSpPr/>
        <p:nvPr/>
      </p:nvGrpSpPr>
      <p:grpSpPr>
        <a:xfrm>
          <a:off x="0" y="0"/>
          <a:ext cx="0" cy="0"/>
          <a:chOff x="0" y="0"/>
          <a:chExt cx="0" cy="0"/>
        </a:xfrm>
      </p:grpSpPr>
      <p:sp>
        <p:nvSpPr>
          <p:cNvPr id="475" name="Google Shape;475;p66"/>
          <p:cNvSpPr txBox="1"/>
          <p:nvPr>
            <p:ph type="title"/>
          </p:nvPr>
        </p:nvSpPr>
        <p:spPr>
          <a:xfrm>
            <a:off x="1197429" y="5353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Predicting Debt-to-Income:</a:t>
            </a:r>
            <a:endParaRPr/>
          </a:p>
          <a:p>
            <a:pPr indent="0" lvl="0" marL="0" rtl="0" algn="ctr">
              <a:spcBef>
                <a:spcPts val="0"/>
              </a:spcBef>
              <a:spcAft>
                <a:spcPts val="0"/>
              </a:spcAft>
              <a:buNone/>
            </a:pPr>
            <a:r>
              <a:rPr lang="en"/>
              <a:t>Single Year Adding External Data (Median Household Income)</a:t>
            </a:r>
            <a:endParaRPr/>
          </a:p>
        </p:txBody>
      </p:sp>
      <p:graphicFrame>
        <p:nvGraphicFramePr>
          <p:cNvPr id="476" name="Google Shape;476;p66"/>
          <p:cNvGraphicFramePr/>
          <p:nvPr/>
        </p:nvGraphicFramePr>
        <p:xfrm>
          <a:off x="952500" y="1695450"/>
          <a:ext cx="3000000" cy="3000000"/>
        </p:xfrm>
        <a:graphic>
          <a:graphicData uri="http://schemas.openxmlformats.org/drawingml/2006/table">
            <a:tbl>
              <a:tblPr>
                <a:noFill/>
                <a:tableStyleId>{D0C96DDB-C044-46D8-9262-51917EC79213}</a:tableStyleId>
              </a:tblPr>
              <a:tblGrid>
                <a:gridCol w="1809750"/>
                <a:gridCol w="1809750"/>
                <a:gridCol w="1809750"/>
                <a:gridCol w="1809750"/>
              </a:tblGrid>
              <a:tr h="381000">
                <a:tc>
                  <a:txBody>
                    <a:bodyPr/>
                    <a:lstStyle/>
                    <a:p>
                      <a:pPr indent="0" lvl="0" marL="0" rtl="0" algn="l">
                        <a:spcBef>
                          <a:spcPts val="0"/>
                        </a:spcBef>
                        <a:spcAft>
                          <a:spcPts val="0"/>
                        </a:spcAft>
                        <a:buNone/>
                      </a:pPr>
                      <a:r>
                        <a:rPr b="1" lang="en"/>
                        <a:t>OOB Score</a:t>
                      </a:r>
                      <a:endParaRPr b="1"/>
                    </a:p>
                  </a:txBody>
                  <a:tcPr marT="91425" marB="91425" marR="91425" marL="91425"/>
                </a:tc>
                <a:tc>
                  <a:txBody>
                    <a:bodyPr/>
                    <a:lstStyle/>
                    <a:p>
                      <a:pPr indent="0" lvl="0" marL="0" rtl="0" algn="ctr">
                        <a:spcBef>
                          <a:spcPts val="0"/>
                        </a:spcBef>
                        <a:spcAft>
                          <a:spcPts val="0"/>
                        </a:spcAft>
                        <a:buNone/>
                      </a:pPr>
                      <a:r>
                        <a:rPr b="1" lang="en"/>
                        <a:t>Before External Data</a:t>
                      </a:r>
                      <a:endParaRPr b="1"/>
                    </a:p>
                  </a:txBody>
                  <a:tcPr marT="91425" marB="91425" marR="91425" marL="91425"/>
                </a:tc>
                <a:tc>
                  <a:txBody>
                    <a:bodyPr/>
                    <a:lstStyle/>
                    <a:p>
                      <a:pPr indent="0" lvl="0" marL="0" rtl="0" algn="ctr">
                        <a:spcBef>
                          <a:spcPts val="0"/>
                        </a:spcBef>
                        <a:spcAft>
                          <a:spcPts val="0"/>
                        </a:spcAft>
                        <a:buNone/>
                      </a:pPr>
                      <a:r>
                        <a:rPr b="1" lang="en"/>
                        <a:t>After External Data</a:t>
                      </a:r>
                      <a:endParaRPr b="1"/>
                    </a:p>
                  </a:txBody>
                  <a:tcPr marT="91425" marB="91425" marR="91425" marL="91425"/>
                </a:tc>
                <a:tc>
                  <a:txBody>
                    <a:bodyPr/>
                    <a:lstStyle/>
                    <a:p>
                      <a:pPr indent="0" lvl="0" marL="0" rtl="0" algn="ctr">
                        <a:spcBef>
                          <a:spcPts val="0"/>
                        </a:spcBef>
                        <a:spcAft>
                          <a:spcPts val="0"/>
                        </a:spcAft>
                        <a:buNone/>
                      </a:pPr>
                      <a:r>
                        <a:rPr b="1" lang="en"/>
                        <a:t>Percent Change</a:t>
                      </a:r>
                      <a:endParaRPr b="1"/>
                    </a:p>
                  </a:txBody>
                  <a:tcPr marT="91425" marB="91425" marR="91425" marL="91425"/>
                </a:tc>
              </a:tr>
              <a:tr h="381000">
                <a:tc>
                  <a:txBody>
                    <a:bodyPr/>
                    <a:lstStyle/>
                    <a:p>
                      <a:pPr indent="0" lvl="0" marL="0" rtl="0" algn="l">
                        <a:spcBef>
                          <a:spcPts val="0"/>
                        </a:spcBef>
                        <a:spcAft>
                          <a:spcPts val="0"/>
                        </a:spcAft>
                        <a:buNone/>
                      </a:pPr>
                      <a:r>
                        <a:rPr lang="en"/>
                        <a:t>Public</a:t>
                      </a:r>
                      <a:endParaRPr/>
                    </a:p>
                  </a:txBody>
                  <a:tcPr marT="91425" marB="91425" marR="91425" marL="91425"/>
                </a:tc>
                <a:tc>
                  <a:txBody>
                    <a:bodyPr/>
                    <a:lstStyle/>
                    <a:p>
                      <a:pPr indent="0" lvl="0" marL="0" rtl="0" algn="ctr">
                        <a:spcBef>
                          <a:spcPts val="0"/>
                        </a:spcBef>
                        <a:spcAft>
                          <a:spcPts val="0"/>
                        </a:spcAft>
                        <a:buNone/>
                      </a:pPr>
                      <a:r>
                        <a:rPr lang="en"/>
                        <a:t>0.</a:t>
                      </a:r>
                      <a:r>
                        <a:rPr lang="en"/>
                        <a:t>730</a:t>
                      </a:r>
                      <a:r>
                        <a:rPr lang="en"/>
                        <a:t>3</a:t>
                      </a:r>
                      <a:endParaRPr/>
                    </a:p>
                  </a:txBody>
                  <a:tcPr marT="91425" marB="91425" marR="91425" marL="91425"/>
                </a:tc>
                <a:tc>
                  <a:txBody>
                    <a:bodyPr/>
                    <a:lstStyle/>
                    <a:p>
                      <a:pPr indent="0" lvl="0" marL="0" rtl="0" algn="ctr">
                        <a:spcBef>
                          <a:spcPts val="0"/>
                        </a:spcBef>
                        <a:spcAft>
                          <a:spcPts val="0"/>
                        </a:spcAft>
                        <a:buNone/>
                      </a:pPr>
                      <a:r>
                        <a:rPr lang="en"/>
                        <a:t>0.7520</a:t>
                      </a:r>
                      <a:endParaRPr/>
                    </a:p>
                  </a:txBody>
                  <a:tcPr marT="91425" marB="91425" marR="91425" marL="91425"/>
                </a:tc>
                <a:tc>
                  <a:txBody>
                    <a:bodyPr/>
                    <a:lstStyle/>
                    <a:p>
                      <a:pPr indent="0" lvl="0" marL="0" rtl="0" algn="ctr">
                        <a:spcBef>
                          <a:spcPts val="0"/>
                        </a:spcBef>
                        <a:spcAft>
                          <a:spcPts val="0"/>
                        </a:spcAft>
                        <a:buNone/>
                      </a:pPr>
                      <a:r>
                        <a:rPr b="1" lang="en"/>
                        <a:t>2.97%</a:t>
                      </a:r>
                      <a:endParaRPr b="1"/>
                    </a:p>
                  </a:txBody>
                  <a:tcPr marT="91425" marB="91425" marR="91425" marL="91425"/>
                </a:tc>
              </a:tr>
              <a:tr h="381000">
                <a:tc>
                  <a:txBody>
                    <a:bodyPr/>
                    <a:lstStyle/>
                    <a:p>
                      <a:pPr indent="0" lvl="0" marL="0" rtl="0" algn="l">
                        <a:spcBef>
                          <a:spcPts val="0"/>
                        </a:spcBef>
                        <a:spcAft>
                          <a:spcPts val="0"/>
                        </a:spcAft>
                        <a:buNone/>
                      </a:pPr>
                      <a:r>
                        <a:rPr lang="en"/>
                        <a:t>Private</a:t>
                      </a:r>
                      <a:endParaRPr/>
                    </a:p>
                  </a:txBody>
                  <a:tcPr marT="91425" marB="91425" marR="91425" marL="91425"/>
                </a:tc>
                <a:tc>
                  <a:txBody>
                    <a:bodyPr/>
                    <a:lstStyle/>
                    <a:p>
                      <a:pPr indent="0" lvl="0" marL="0" rtl="0" algn="ctr">
                        <a:spcBef>
                          <a:spcPts val="0"/>
                        </a:spcBef>
                        <a:spcAft>
                          <a:spcPts val="0"/>
                        </a:spcAft>
                        <a:buNone/>
                      </a:pPr>
                      <a:r>
                        <a:rPr lang="en"/>
                        <a:t>0.</a:t>
                      </a:r>
                      <a:r>
                        <a:rPr lang="en"/>
                        <a:t>5683</a:t>
                      </a:r>
                      <a:endParaRPr/>
                    </a:p>
                  </a:txBody>
                  <a:tcPr marT="91425" marB="91425" marR="91425" marL="91425"/>
                </a:tc>
                <a:tc>
                  <a:txBody>
                    <a:bodyPr/>
                    <a:lstStyle/>
                    <a:p>
                      <a:pPr indent="0" lvl="0" marL="0" rtl="0" algn="ctr">
                        <a:spcBef>
                          <a:spcPts val="0"/>
                        </a:spcBef>
                        <a:spcAft>
                          <a:spcPts val="0"/>
                        </a:spcAft>
                        <a:buNone/>
                      </a:pPr>
                      <a:r>
                        <a:rPr lang="en"/>
                        <a:t>0.5628</a:t>
                      </a:r>
                      <a:endParaRPr/>
                    </a:p>
                  </a:txBody>
                  <a:tcPr marT="91425" marB="91425" marR="91425" marL="91425"/>
                </a:tc>
                <a:tc>
                  <a:txBody>
                    <a:bodyPr/>
                    <a:lstStyle/>
                    <a:p>
                      <a:pPr indent="0" lvl="0" marL="0" rtl="0" algn="ctr">
                        <a:spcBef>
                          <a:spcPts val="0"/>
                        </a:spcBef>
                        <a:spcAft>
                          <a:spcPts val="0"/>
                        </a:spcAft>
                        <a:buNone/>
                      </a:pPr>
                      <a:r>
                        <a:rPr lang="en"/>
                        <a:t>-0.97%</a:t>
                      </a:r>
                      <a:endParaRPr/>
                    </a:p>
                  </a:txBody>
                  <a:tcPr marT="91425" marB="91425" marR="91425" marL="91425"/>
                </a:tc>
              </a:tr>
              <a:tr h="381000">
                <a:tc>
                  <a:txBody>
                    <a:bodyPr/>
                    <a:lstStyle/>
                    <a:p>
                      <a:pPr indent="0" lvl="0" marL="0" rtl="0" algn="l">
                        <a:spcBef>
                          <a:spcPts val="0"/>
                        </a:spcBef>
                        <a:spcAft>
                          <a:spcPts val="0"/>
                        </a:spcAft>
                        <a:buNone/>
                      </a:pPr>
                      <a:r>
                        <a:rPr lang="en"/>
                        <a:t>Private for Profit</a:t>
                      </a:r>
                      <a:endParaRPr/>
                    </a:p>
                  </a:txBody>
                  <a:tcPr marT="91425" marB="91425" marR="91425" marL="91425"/>
                </a:tc>
                <a:tc>
                  <a:txBody>
                    <a:bodyPr/>
                    <a:lstStyle/>
                    <a:p>
                      <a:pPr indent="0" lvl="0" marL="0" rtl="0" algn="ctr">
                        <a:spcBef>
                          <a:spcPts val="0"/>
                        </a:spcBef>
                        <a:spcAft>
                          <a:spcPts val="0"/>
                        </a:spcAft>
                        <a:buNone/>
                      </a:pPr>
                      <a:r>
                        <a:rPr lang="en"/>
                        <a:t>0.476</a:t>
                      </a:r>
                      <a:r>
                        <a:rPr lang="en"/>
                        <a:t>6</a:t>
                      </a:r>
                      <a:endParaRPr/>
                    </a:p>
                  </a:txBody>
                  <a:tcPr marT="91425" marB="91425" marR="91425" marL="91425"/>
                </a:tc>
                <a:tc>
                  <a:txBody>
                    <a:bodyPr/>
                    <a:lstStyle/>
                    <a:p>
                      <a:pPr indent="0" lvl="0" marL="0" rtl="0" algn="ctr">
                        <a:spcBef>
                          <a:spcPts val="0"/>
                        </a:spcBef>
                        <a:spcAft>
                          <a:spcPts val="0"/>
                        </a:spcAft>
                        <a:buNone/>
                      </a:pPr>
                      <a:r>
                        <a:rPr lang="en"/>
                        <a:t>0.4786</a:t>
                      </a:r>
                      <a:endParaRPr/>
                    </a:p>
                  </a:txBody>
                  <a:tcPr marT="91425" marB="91425" marR="91425" marL="91425"/>
                </a:tc>
                <a:tc>
                  <a:txBody>
                    <a:bodyPr/>
                    <a:lstStyle/>
                    <a:p>
                      <a:pPr indent="0" lvl="0" marL="0" rtl="0" algn="ctr">
                        <a:spcBef>
                          <a:spcPts val="0"/>
                        </a:spcBef>
                        <a:spcAft>
                          <a:spcPts val="0"/>
                        </a:spcAft>
                        <a:buNone/>
                      </a:pPr>
                      <a:r>
                        <a:rPr lang="en"/>
                        <a:t>0.42%</a:t>
                      </a:r>
                      <a:endParaRPr/>
                    </a:p>
                  </a:txBody>
                  <a:tcPr marT="91425" marB="91425" marR="91425" marL="91425"/>
                </a:tc>
              </a:tr>
            </a:tbl>
          </a:graphicData>
        </a:graphic>
      </p:graphicFrame>
      <p:sp>
        <p:nvSpPr>
          <p:cNvPr id="477" name="Google Shape;477;p66"/>
          <p:cNvSpPr txBox="1"/>
          <p:nvPr/>
        </p:nvSpPr>
        <p:spPr>
          <a:xfrm>
            <a:off x="927750" y="3698150"/>
            <a:ext cx="7239000" cy="73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*OOB Score uses out-of-bag samples to estimate the R^2 on unseen data</a:t>
            </a:r>
            <a:endParaRPr>
              <a:latin typeface="Comfortaa"/>
              <a:ea typeface="Comfortaa"/>
              <a:cs typeface="Comfortaa"/>
              <a:sym typeface="Comforta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1" name="Shape 481"/>
        <p:cNvGrpSpPr/>
        <p:nvPr/>
      </p:nvGrpSpPr>
      <p:grpSpPr>
        <a:xfrm>
          <a:off x="0" y="0"/>
          <a:ext cx="0" cy="0"/>
          <a:chOff x="0" y="0"/>
          <a:chExt cx="0" cy="0"/>
        </a:xfrm>
      </p:grpSpPr>
      <p:grpSp>
        <p:nvGrpSpPr>
          <p:cNvPr id="482" name="Google Shape;482;p67"/>
          <p:cNvGrpSpPr/>
          <p:nvPr/>
        </p:nvGrpSpPr>
        <p:grpSpPr>
          <a:xfrm>
            <a:off x="3244800" y="1601525"/>
            <a:ext cx="2919600" cy="1131675"/>
            <a:chOff x="4160534" y="1269650"/>
            <a:chExt cx="2919600" cy="1131675"/>
          </a:xfrm>
        </p:grpSpPr>
        <p:sp>
          <p:nvSpPr>
            <p:cNvPr id="483" name="Google Shape;483;p67"/>
            <p:cNvSpPr txBox="1"/>
            <p:nvPr/>
          </p:nvSpPr>
          <p:spPr>
            <a:xfrm>
              <a:off x="4160534" y="1504625"/>
              <a:ext cx="2919600" cy="8967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 sz="900">
                  <a:solidFill>
                    <a:schemeClr val="dk1"/>
                  </a:solidFill>
                  <a:latin typeface="Comfortaa"/>
                  <a:ea typeface="Comfortaa"/>
                  <a:cs typeface="Comfortaa"/>
                  <a:sym typeface="Comfortaa"/>
                </a:rPr>
                <a:t>Soure: </a:t>
              </a:r>
              <a:r>
                <a:rPr lang="en" sz="900" u="sng">
                  <a:solidFill>
                    <a:schemeClr val="dk1"/>
                  </a:solidFill>
                  <a:latin typeface="Comfortaa"/>
                  <a:ea typeface="Comfortaa"/>
                  <a:cs typeface="Comfortaa"/>
                  <a:sym typeface="Comfortaa"/>
                  <a:hlinkClick r:id="rId3"/>
                </a:rPr>
                <a:t>Statista</a:t>
              </a:r>
              <a:endParaRPr sz="900">
                <a:solidFill>
                  <a:schemeClr val="dk1"/>
                </a:solidFill>
                <a:latin typeface="Comfortaa"/>
                <a:ea typeface="Comfortaa"/>
                <a:cs typeface="Comfortaa"/>
                <a:sym typeface="Comfortaa"/>
              </a:endParaRPr>
            </a:p>
            <a:p>
              <a:pPr indent="0" lvl="0" marL="0" marR="0" rtl="0" algn="l">
                <a:lnSpc>
                  <a:spcPct val="150000"/>
                </a:lnSpc>
                <a:spcBef>
                  <a:spcPts val="0"/>
                </a:spcBef>
                <a:spcAft>
                  <a:spcPts val="0"/>
                </a:spcAft>
                <a:buNone/>
              </a:pPr>
              <a:r>
                <a:rPr lang="en" sz="900">
                  <a:solidFill>
                    <a:schemeClr val="dk1"/>
                  </a:solidFill>
                  <a:latin typeface="Comfortaa"/>
                  <a:ea typeface="Comfortaa"/>
                  <a:cs typeface="Comfortaa"/>
                  <a:sym typeface="Comfortaa"/>
                </a:rPr>
                <a:t>Gross domestic product (GDP) of the United States from 1990 to 2018 (in billion current U.S. dollars )</a:t>
              </a:r>
              <a:endParaRPr sz="900">
                <a:solidFill>
                  <a:schemeClr val="dk1"/>
                </a:solidFill>
                <a:latin typeface="Comfortaa"/>
                <a:ea typeface="Comfortaa"/>
                <a:cs typeface="Comfortaa"/>
                <a:sym typeface="Comfortaa"/>
              </a:endParaRPr>
            </a:p>
            <a:p>
              <a:pPr indent="0" lvl="0" marL="0" marR="0" rtl="0" algn="l">
                <a:lnSpc>
                  <a:spcPct val="150000"/>
                </a:lnSpc>
                <a:spcBef>
                  <a:spcPts val="0"/>
                </a:spcBef>
                <a:spcAft>
                  <a:spcPts val="0"/>
                </a:spcAft>
                <a:buNone/>
              </a:pPr>
              <a:r>
                <a:t/>
              </a:r>
              <a:endParaRPr sz="900">
                <a:solidFill>
                  <a:schemeClr val="dk1"/>
                </a:solidFill>
                <a:latin typeface="Comfortaa"/>
                <a:ea typeface="Comfortaa"/>
                <a:cs typeface="Comfortaa"/>
                <a:sym typeface="Comfortaa"/>
              </a:endParaRPr>
            </a:p>
          </p:txBody>
        </p:sp>
        <p:sp>
          <p:nvSpPr>
            <p:cNvPr id="484" name="Google Shape;484;p67"/>
            <p:cNvSpPr txBox="1"/>
            <p:nvPr/>
          </p:nvSpPr>
          <p:spPr>
            <a:xfrm>
              <a:off x="4196225" y="1269650"/>
              <a:ext cx="2583000" cy="2079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 sz="1200">
                  <a:solidFill>
                    <a:schemeClr val="dk1"/>
                  </a:solidFill>
                  <a:latin typeface="Comfortaa"/>
                  <a:ea typeface="Comfortaa"/>
                  <a:cs typeface="Comfortaa"/>
                  <a:sym typeface="Comfortaa"/>
                </a:rPr>
                <a:t>U.S. GDP Data</a:t>
              </a:r>
              <a:endParaRPr/>
            </a:p>
          </p:txBody>
        </p:sp>
      </p:grpSp>
      <p:sp>
        <p:nvSpPr>
          <p:cNvPr id="485" name="Google Shape;485;p67"/>
          <p:cNvSpPr txBox="1"/>
          <p:nvPr>
            <p:ph type="title"/>
          </p:nvPr>
        </p:nvSpPr>
        <p:spPr>
          <a:xfrm>
            <a:off x="1197429" y="5353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Predicting Debt-to-Income:</a:t>
            </a:r>
            <a:endParaRPr/>
          </a:p>
          <a:p>
            <a:pPr indent="0" lvl="0" marL="0" rtl="0" algn="ctr">
              <a:spcBef>
                <a:spcPts val="0"/>
              </a:spcBef>
              <a:spcAft>
                <a:spcPts val="0"/>
              </a:spcAft>
              <a:buNone/>
            </a:pPr>
            <a:r>
              <a:rPr lang="en"/>
              <a:t>Full Year Adding External Data </a:t>
            </a:r>
            <a:endParaRPr/>
          </a:p>
          <a:p>
            <a:pPr indent="0" lvl="0" marL="0" rtl="0" algn="ctr">
              <a:spcBef>
                <a:spcPts val="0"/>
              </a:spcBef>
              <a:spcAft>
                <a:spcPts val="0"/>
              </a:spcAft>
              <a:buNone/>
            </a:pPr>
            <a:r>
              <a:rPr lang="en"/>
              <a:t>(</a:t>
            </a:r>
            <a:r>
              <a:rPr lang="en">
                <a:solidFill>
                  <a:schemeClr val="accent1"/>
                </a:solidFill>
              </a:rPr>
              <a:t>GDP</a:t>
            </a:r>
            <a:r>
              <a:rPr lang="en"/>
              <a:t>)</a:t>
            </a:r>
            <a:endParaRPr/>
          </a:p>
        </p:txBody>
      </p:sp>
      <p:pic>
        <p:nvPicPr>
          <p:cNvPr id="486" name="Google Shape;486;p67"/>
          <p:cNvPicPr preferRelativeResize="0"/>
          <p:nvPr/>
        </p:nvPicPr>
        <p:blipFill>
          <a:blip r:embed="rId4">
            <a:alphaModFix/>
          </a:blip>
          <a:stretch>
            <a:fillRect/>
          </a:stretch>
        </p:blipFill>
        <p:spPr>
          <a:xfrm>
            <a:off x="4017325" y="2643630"/>
            <a:ext cx="1374550" cy="1836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pic>
        <p:nvPicPr>
          <p:cNvPr id="199" name="Google Shape;199;p41"/>
          <p:cNvPicPr preferRelativeResize="0"/>
          <p:nvPr>
            <p:ph idx="2" type="pic"/>
          </p:nvPr>
        </p:nvPicPr>
        <p:blipFill rotWithShape="1">
          <a:blip r:embed="rId3">
            <a:alphaModFix/>
          </a:blip>
          <a:srcRect b="0" l="4627" r="4627" t="0"/>
          <a:stretch/>
        </p:blipFill>
        <p:spPr>
          <a:xfrm>
            <a:off x="4729162" y="-1"/>
            <a:ext cx="4414800" cy="3243300"/>
          </a:xfrm>
          <a:prstGeom prst="rect">
            <a:avLst/>
          </a:prstGeom>
          <a:solidFill>
            <a:srgbClr val="F2F2F2"/>
          </a:solidFill>
          <a:ln>
            <a:noFill/>
          </a:ln>
        </p:spPr>
      </p:pic>
      <p:sp>
        <p:nvSpPr>
          <p:cNvPr id="200" name="Google Shape;200;p41"/>
          <p:cNvSpPr txBox="1"/>
          <p:nvPr>
            <p:ph type="title"/>
          </p:nvPr>
        </p:nvSpPr>
        <p:spPr>
          <a:xfrm>
            <a:off x="585812" y="413311"/>
            <a:ext cx="3500400" cy="7908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000"/>
              <a:buFont typeface="Lato Black"/>
              <a:buNone/>
            </a:pPr>
            <a:r>
              <a:rPr b="1" lang="en"/>
              <a:t>Student Debt is </a:t>
            </a:r>
            <a:r>
              <a:rPr b="1" lang="en">
                <a:solidFill>
                  <a:schemeClr val="accent1"/>
                </a:solidFill>
              </a:rPr>
              <a:t>National Problem</a:t>
            </a:r>
            <a:endParaRPr>
              <a:solidFill>
                <a:schemeClr val="accent1"/>
              </a:solidFill>
            </a:endParaRPr>
          </a:p>
        </p:txBody>
      </p:sp>
      <p:pic>
        <p:nvPicPr>
          <p:cNvPr id="201" name="Google Shape;201;p41"/>
          <p:cNvPicPr preferRelativeResize="0"/>
          <p:nvPr>
            <p:ph idx="3" type="pic"/>
          </p:nvPr>
        </p:nvPicPr>
        <p:blipFill rotWithShape="1">
          <a:blip r:embed="rId4">
            <a:alphaModFix/>
          </a:blip>
          <a:srcRect b="0" l="7227" r="35681" t="0"/>
          <a:stretch/>
        </p:blipFill>
        <p:spPr>
          <a:xfrm>
            <a:off x="3657601" y="2157413"/>
            <a:ext cx="2143200" cy="2502600"/>
          </a:xfrm>
          <a:prstGeom prst="rect">
            <a:avLst/>
          </a:prstGeom>
          <a:solidFill>
            <a:srgbClr val="F2F2F2"/>
          </a:solidFill>
          <a:ln>
            <a:noFill/>
          </a:ln>
        </p:spPr>
      </p:pic>
      <p:sp>
        <p:nvSpPr>
          <p:cNvPr id="202" name="Google Shape;202;p41"/>
          <p:cNvSpPr/>
          <p:nvPr/>
        </p:nvSpPr>
        <p:spPr>
          <a:xfrm>
            <a:off x="5800726" y="3243263"/>
            <a:ext cx="3343275" cy="1416806"/>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203" name="Google Shape;203;p41"/>
          <p:cNvSpPr txBox="1"/>
          <p:nvPr/>
        </p:nvSpPr>
        <p:spPr>
          <a:xfrm>
            <a:off x="6172150" y="3953828"/>
            <a:ext cx="2600400" cy="519600"/>
          </a:xfrm>
          <a:prstGeom prst="rect">
            <a:avLst/>
          </a:prstGeom>
          <a:noFill/>
          <a:ln>
            <a:noFill/>
          </a:ln>
        </p:spPr>
        <p:txBody>
          <a:bodyPr anchorCtr="0" anchor="ctr" bIns="45700" lIns="91425" spcFirstLastPara="1" rIns="91425" wrap="square" tIns="45700">
            <a:noAutofit/>
          </a:bodyPr>
          <a:lstStyle/>
          <a:p>
            <a:pPr indent="0" lvl="0" marL="0" marR="0" rtl="0" algn="l">
              <a:lnSpc>
                <a:spcPct val="150000"/>
              </a:lnSpc>
              <a:spcBef>
                <a:spcPts val="0"/>
              </a:spcBef>
              <a:spcAft>
                <a:spcPts val="0"/>
              </a:spcAft>
              <a:buNone/>
            </a:pPr>
            <a:r>
              <a:rPr lang="en" sz="900">
                <a:solidFill>
                  <a:schemeClr val="lt2"/>
                </a:solidFill>
                <a:latin typeface="Comfortaa"/>
                <a:ea typeface="Comfortaa"/>
                <a:cs typeface="Comfortaa"/>
                <a:sym typeface="Comfortaa"/>
              </a:rPr>
              <a:t>Moody’s Investor Service predicts that eliminating the student debt owed could stimulate the economy as much as proposed tax cuts.</a:t>
            </a:r>
            <a:endParaRPr/>
          </a:p>
        </p:txBody>
      </p:sp>
      <p:sp>
        <p:nvSpPr>
          <p:cNvPr id="204" name="Google Shape;204;p41"/>
          <p:cNvSpPr txBox="1"/>
          <p:nvPr/>
        </p:nvSpPr>
        <p:spPr>
          <a:xfrm>
            <a:off x="6172200" y="3447350"/>
            <a:ext cx="2721900" cy="207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 sz="1200">
                <a:solidFill>
                  <a:schemeClr val="lt2"/>
                </a:solidFill>
                <a:latin typeface="Comfortaa"/>
                <a:ea typeface="Comfortaa"/>
                <a:cs typeface="Comfortaa"/>
                <a:sym typeface="Comfortaa"/>
              </a:rPr>
              <a:t>Can Debt Forgiveness Save the Economy?</a:t>
            </a:r>
            <a:endParaRPr/>
          </a:p>
        </p:txBody>
      </p:sp>
      <p:sp>
        <p:nvSpPr>
          <p:cNvPr id="205" name="Google Shape;205;p41"/>
          <p:cNvSpPr txBox="1"/>
          <p:nvPr/>
        </p:nvSpPr>
        <p:spPr>
          <a:xfrm>
            <a:off x="585788" y="1563939"/>
            <a:ext cx="2786100" cy="675300"/>
          </a:xfrm>
          <a:prstGeom prst="rect">
            <a:avLst/>
          </a:prstGeom>
          <a:noFill/>
          <a:ln>
            <a:noFill/>
          </a:ln>
        </p:spPr>
        <p:txBody>
          <a:bodyPr anchorCtr="0" anchor="ctr" bIns="45700" lIns="91425" spcFirstLastPara="1" rIns="91425" wrap="square" tIns="45700">
            <a:noAutofit/>
          </a:bodyPr>
          <a:lstStyle/>
          <a:p>
            <a:pPr indent="0" lvl="0" marL="0" marR="0" rtl="0" algn="l">
              <a:lnSpc>
                <a:spcPct val="150000"/>
              </a:lnSpc>
              <a:spcBef>
                <a:spcPts val="0"/>
              </a:spcBef>
              <a:spcAft>
                <a:spcPts val="0"/>
              </a:spcAft>
              <a:buNone/>
            </a:pPr>
            <a:r>
              <a:rPr lang="en" sz="900">
                <a:solidFill>
                  <a:schemeClr val="dk1"/>
                </a:solidFill>
                <a:latin typeface="Comfortaa"/>
                <a:ea typeface="Comfortaa"/>
                <a:cs typeface="Comfortaa"/>
                <a:sym typeface="Comfortaa"/>
              </a:rPr>
              <a:t>Getting an education today in the US requires a much bigger sacrifice than it did for previous generations. In the past 30 years, public universities have tripled their attendance costs, and have private university costs have more than doubled.</a:t>
            </a:r>
            <a:endParaRPr/>
          </a:p>
        </p:txBody>
      </p:sp>
      <p:sp>
        <p:nvSpPr>
          <p:cNvPr id="206" name="Google Shape;206;p41"/>
          <p:cNvSpPr/>
          <p:nvPr/>
        </p:nvSpPr>
        <p:spPr>
          <a:xfrm>
            <a:off x="4632415" y="1173778"/>
            <a:ext cx="96749" cy="983635"/>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cxnSp>
        <p:nvCxnSpPr>
          <p:cNvPr id="207" name="Google Shape;207;p41"/>
          <p:cNvCxnSpPr/>
          <p:nvPr/>
        </p:nvCxnSpPr>
        <p:spPr>
          <a:xfrm>
            <a:off x="8690373" y="4473434"/>
            <a:ext cx="203617" cy="0"/>
          </a:xfrm>
          <a:prstGeom prst="straightConnector1">
            <a:avLst/>
          </a:prstGeom>
          <a:noFill/>
          <a:ln cap="flat" cmpd="sng" w="9525">
            <a:solidFill>
              <a:schemeClr val="lt2"/>
            </a:solidFill>
            <a:prstDash val="solid"/>
            <a:miter lim="800000"/>
            <a:headEnd len="sm" w="sm" type="none"/>
            <a:tailEnd len="med" w="med" type="triangle"/>
          </a:ln>
        </p:spPr>
      </p:cxnSp>
      <p:grpSp>
        <p:nvGrpSpPr>
          <p:cNvPr id="208" name="Google Shape;208;p41"/>
          <p:cNvGrpSpPr/>
          <p:nvPr/>
        </p:nvGrpSpPr>
        <p:grpSpPr>
          <a:xfrm>
            <a:off x="486403" y="2669146"/>
            <a:ext cx="2849197" cy="1699429"/>
            <a:chOff x="486403" y="2669146"/>
            <a:chExt cx="2849197" cy="1699429"/>
          </a:xfrm>
        </p:grpSpPr>
        <p:sp>
          <p:nvSpPr>
            <p:cNvPr id="209" name="Google Shape;209;p41"/>
            <p:cNvSpPr txBox="1"/>
            <p:nvPr/>
          </p:nvSpPr>
          <p:spPr>
            <a:xfrm>
              <a:off x="486403" y="4160675"/>
              <a:ext cx="1375800" cy="2079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000">
                  <a:solidFill>
                    <a:schemeClr val="dk1"/>
                  </a:solidFill>
                  <a:latin typeface="Comfortaa"/>
                  <a:ea typeface="Comfortaa"/>
                  <a:cs typeface="Comfortaa"/>
                  <a:sym typeface="Comfortaa"/>
                </a:rPr>
                <a:t>Outstanding Student Debt in 2019</a:t>
              </a:r>
              <a:endParaRPr sz="1000"/>
            </a:p>
          </p:txBody>
        </p:sp>
        <p:sp>
          <p:nvSpPr>
            <p:cNvPr id="210" name="Google Shape;210;p41"/>
            <p:cNvSpPr txBox="1"/>
            <p:nvPr/>
          </p:nvSpPr>
          <p:spPr>
            <a:xfrm>
              <a:off x="512275" y="3659750"/>
              <a:ext cx="1490400" cy="3462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 sz="1800">
                  <a:solidFill>
                    <a:schemeClr val="accent1"/>
                  </a:solidFill>
                  <a:latin typeface="Lato Black"/>
                  <a:ea typeface="Lato Black"/>
                  <a:cs typeface="Lato Black"/>
                  <a:sym typeface="Lato Black"/>
                </a:rPr>
                <a:t>$1.4 Trillion</a:t>
              </a:r>
              <a:endParaRPr sz="1800"/>
            </a:p>
          </p:txBody>
        </p:sp>
        <p:sp>
          <p:nvSpPr>
            <p:cNvPr id="211" name="Google Shape;211;p41"/>
            <p:cNvSpPr txBox="1"/>
            <p:nvPr/>
          </p:nvSpPr>
          <p:spPr>
            <a:xfrm>
              <a:off x="1793600" y="4099400"/>
              <a:ext cx="15420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000">
                  <a:solidFill>
                    <a:schemeClr val="dk1"/>
                  </a:solidFill>
                  <a:latin typeface="Comfortaa"/>
                  <a:ea typeface="Comfortaa"/>
                  <a:cs typeface="Comfortaa"/>
                  <a:sym typeface="Comfortaa"/>
                </a:rPr>
                <a:t>Average Debt </a:t>
              </a:r>
              <a:endParaRPr b="1" sz="1000">
                <a:solidFill>
                  <a:schemeClr val="dk1"/>
                </a:solidFill>
                <a:latin typeface="Comfortaa"/>
                <a:ea typeface="Comfortaa"/>
                <a:cs typeface="Comfortaa"/>
                <a:sym typeface="Comfortaa"/>
              </a:endParaRPr>
            </a:p>
            <a:p>
              <a:pPr indent="0" lvl="0" marL="0" marR="0" rtl="0" algn="ctr">
                <a:spcBef>
                  <a:spcPts val="0"/>
                </a:spcBef>
                <a:spcAft>
                  <a:spcPts val="0"/>
                </a:spcAft>
                <a:buNone/>
              </a:pPr>
              <a:r>
                <a:rPr b="1" lang="en" sz="1000">
                  <a:solidFill>
                    <a:schemeClr val="dk1"/>
                  </a:solidFill>
                  <a:latin typeface="Comfortaa"/>
                  <a:ea typeface="Comfortaa"/>
                  <a:cs typeface="Comfortaa"/>
                  <a:sym typeface="Comfortaa"/>
                </a:rPr>
                <a:t>per Borrower</a:t>
              </a:r>
              <a:endParaRPr sz="1000"/>
            </a:p>
          </p:txBody>
        </p:sp>
        <p:sp>
          <p:nvSpPr>
            <p:cNvPr id="212" name="Google Shape;212;p41"/>
            <p:cNvSpPr txBox="1"/>
            <p:nvPr/>
          </p:nvSpPr>
          <p:spPr>
            <a:xfrm>
              <a:off x="2002559" y="3659746"/>
              <a:ext cx="1124100" cy="3462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800">
                  <a:solidFill>
                    <a:schemeClr val="accent1"/>
                  </a:solidFill>
                  <a:latin typeface="Lato Black"/>
                  <a:ea typeface="Lato Black"/>
                  <a:cs typeface="Lato Black"/>
                  <a:sym typeface="Lato Black"/>
                </a:rPr>
                <a:t>$35,359</a:t>
              </a:r>
              <a:endParaRPr sz="1800"/>
            </a:p>
          </p:txBody>
        </p:sp>
        <p:sp>
          <p:nvSpPr>
            <p:cNvPr id="213" name="Google Shape;213;p41"/>
            <p:cNvSpPr txBox="1"/>
            <p:nvPr/>
          </p:nvSpPr>
          <p:spPr>
            <a:xfrm>
              <a:off x="2002559" y="3159487"/>
              <a:ext cx="11241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000">
                  <a:solidFill>
                    <a:schemeClr val="dk1"/>
                  </a:solidFill>
                  <a:latin typeface="Comfortaa"/>
                  <a:ea typeface="Comfortaa"/>
                  <a:cs typeface="Comfortaa"/>
                  <a:sym typeface="Comfortaa"/>
                </a:rPr>
                <a:t>Of College Attendees Take on Debt</a:t>
              </a:r>
              <a:endParaRPr sz="1000"/>
            </a:p>
          </p:txBody>
        </p:sp>
        <p:sp>
          <p:nvSpPr>
            <p:cNvPr id="214" name="Google Shape;214;p41"/>
            <p:cNvSpPr txBox="1"/>
            <p:nvPr/>
          </p:nvSpPr>
          <p:spPr>
            <a:xfrm>
              <a:off x="2002559" y="2669146"/>
              <a:ext cx="1124100" cy="3462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800">
                  <a:solidFill>
                    <a:schemeClr val="accent1"/>
                  </a:solidFill>
                  <a:latin typeface="Lato Black"/>
                  <a:ea typeface="Lato Black"/>
                  <a:cs typeface="Lato Black"/>
                  <a:sym typeface="Lato Black"/>
                </a:rPr>
                <a:t>54%</a:t>
              </a:r>
              <a:endParaRPr sz="1800"/>
            </a:p>
          </p:txBody>
        </p:sp>
        <p:sp>
          <p:nvSpPr>
            <p:cNvPr id="215" name="Google Shape;215;p41"/>
            <p:cNvSpPr txBox="1"/>
            <p:nvPr/>
          </p:nvSpPr>
          <p:spPr>
            <a:xfrm>
              <a:off x="567700" y="3144725"/>
              <a:ext cx="12945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000">
                  <a:solidFill>
                    <a:schemeClr val="dk1"/>
                  </a:solidFill>
                  <a:latin typeface="Comfortaa"/>
                  <a:ea typeface="Comfortaa"/>
                  <a:cs typeface="Comfortaa"/>
                  <a:sym typeface="Comfortaa"/>
                </a:rPr>
                <a:t>Of student debt is past due/in default </a:t>
              </a:r>
              <a:endParaRPr sz="1000"/>
            </a:p>
          </p:txBody>
        </p:sp>
        <p:sp>
          <p:nvSpPr>
            <p:cNvPr id="216" name="Google Shape;216;p41"/>
            <p:cNvSpPr txBox="1"/>
            <p:nvPr/>
          </p:nvSpPr>
          <p:spPr>
            <a:xfrm>
              <a:off x="630959" y="2669146"/>
              <a:ext cx="1124100" cy="3462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800">
                  <a:solidFill>
                    <a:schemeClr val="accent1"/>
                  </a:solidFill>
                  <a:latin typeface="Lato Black"/>
                  <a:ea typeface="Lato Black"/>
                  <a:cs typeface="Lato Black"/>
                  <a:sym typeface="Lato Black"/>
                </a:rPr>
                <a:t>11</a:t>
              </a:r>
              <a:r>
                <a:rPr b="1" lang="en" sz="1800">
                  <a:solidFill>
                    <a:schemeClr val="accent1"/>
                  </a:solidFill>
                  <a:latin typeface="Lato Black"/>
                  <a:ea typeface="Lato Black"/>
                  <a:cs typeface="Lato Black"/>
                  <a:sym typeface="Lato Black"/>
                </a:rPr>
                <a:t>%</a:t>
              </a:r>
              <a:endParaRPr sz="1800"/>
            </a:p>
          </p:txBody>
        </p:sp>
      </p:gr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par>
                                <p:cTn fill="hold" nodeType="withEffect" presetClass="entr" presetID="10" presetSubtype="0">
                                  <p:stCondLst>
                                    <p:cond delay="500"/>
                                  </p:stCondLst>
                                  <p:childTnLst>
                                    <p:set>
                                      <p:cBhvr>
                                        <p:cTn dur="1" fill="hold">
                                          <p:stCondLst>
                                            <p:cond delay="0"/>
                                          </p:stCondLst>
                                        </p:cTn>
                                        <p:tgtEl>
                                          <p:spTgt spid="202"/>
                                        </p:tgtEl>
                                        <p:attrNameLst>
                                          <p:attrName>style.visibility</p:attrName>
                                        </p:attrNameLst>
                                      </p:cBhvr>
                                      <p:to>
                                        <p:strVal val="visible"/>
                                      </p:to>
                                    </p:set>
                                    <p:animEffect filter="fade" transition="in">
                                      <p:cBhvr>
                                        <p:cTn dur="500"/>
                                        <p:tgtEl>
                                          <p:spTgt spid="202"/>
                                        </p:tgtEl>
                                      </p:cBhvr>
                                    </p:animEffect>
                                  </p:childTnLst>
                                </p:cTn>
                              </p:par>
                              <p:par>
                                <p:cTn fill="hold" nodeType="with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par>
                                <p:cTn fill="hold" nodeType="withEffect" presetClass="entr" presetID="10" presetSubtype="0">
                                  <p:stCondLst>
                                    <p:cond delay="750"/>
                                  </p:stCondLst>
                                  <p:childTnLst>
                                    <p:set>
                                      <p:cBhvr>
                                        <p:cTn dur="1" fill="hold">
                                          <p:stCondLst>
                                            <p:cond delay="0"/>
                                          </p:stCondLst>
                                        </p:cTn>
                                        <p:tgtEl>
                                          <p:spTgt spid="206"/>
                                        </p:tgtEl>
                                        <p:attrNameLst>
                                          <p:attrName>style.visibility</p:attrName>
                                        </p:attrNameLst>
                                      </p:cBhvr>
                                      <p:to>
                                        <p:strVal val="visible"/>
                                      </p:to>
                                    </p:set>
                                    <p:animEffect filter="fade" transition="in">
                                      <p:cBhvr>
                                        <p:cTn dur="500"/>
                                        <p:tgtEl>
                                          <p:spTgt spid="206"/>
                                        </p:tgtEl>
                                      </p:cBhvr>
                                    </p:animEffect>
                                  </p:childTnLst>
                                </p:cTn>
                              </p:par>
                              <p:par>
                                <p:cTn fill="hold" nodeType="withEffect" presetClass="entr" presetID="2" presetSubtype="8">
                                  <p:stCondLst>
                                    <p:cond delay="1000"/>
                                  </p:stCondLst>
                                  <p:childTnLst>
                                    <p:set>
                                      <p:cBhvr>
                                        <p:cTn dur="1" fill="hold">
                                          <p:stCondLst>
                                            <p:cond delay="0"/>
                                          </p:stCondLst>
                                        </p:cTn>
                                        <p:tgtEl>
                                          <p:spTgt spid="200"/>
                                        </p:tgtEl>
                                        <p:attrNameLst>
                                          <p:attrName>style.visibility</p:attrName>
                                        </p:attrNameLst>
                                      </p:cBhvr>
                                      <p:to>
                                        <p:strVal val="visible"/>
                                      </p:to>
                                    </p:set>
                                    <p:anim calcmode="lin" valueType="num">
                                      <p:cBhvr additive="base">
                                        <p:cTn dur="1000"/>
                                        <p:tgtEl>
                                          <p:spTgt spid="20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1250"/>
                                  </p:stCondLst>
                                  <p:childTnLst>
                                    <p:set>
                                      <p:cBhvr>
                                        <p:cTn dur="1" fill="hold">
                                          <p:stCondLst>
                                            <p:cond delay="0"/>
                                          </p:stCondLst>
                                        </p:cTn>
                                        <p:tgtEl>
                                          <p:spTgt spid="205"/>
                                        </p:tgtEl>
                                        <p:attrNameLst>
                                          <p:attrName>style.visibility</p:attrName>
                                        </p:attrNameLst>
                                      </p:cBhvr>
                                      <p:to>
                                        <p:strVal val="visible"/>
                                      </p:to>
                                    </p:set>
                                    <p:anim calcmode="lin" valueType="num">
                                      <p:cBhvr additive="base">
                                        <p:cTn dur="1000"/>
                                        <p:tgtEl>
                                          <p:spTgt spid="20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08"/>
                                        </p:tgtEl>
                                        <p:attrNameLst>
                                          <p:attrName>style.visibility</p:attrName>
                                        </p:attrNameLst>
                                      </p:cBhvr>
                                      <p:to>
                                        <p:strVal val="visible"/>
                                      </p:to>
                                    </p:set>
                                    <p:anim calcmode="lin" valueType="num">
                                      <p:cBhvr additive="base">
                                        <p:cTn dur="1000"/>
                                        <p:tgtEl>
                                          <p:spTgt spid="20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2">
                                  <p:stCondLst>
                                    <p:cond delay="2000"/>
                                  </p:stCondLst>
                                  <p:childTnLst>
                                    <p:set>
                                      <p:cBhvr>
                                        <p:cTn dur="1" fill="hold">
                                          <p:stCondLst>
                                            <p:cond delay="0"/>
                                          </p:stCondLst>
                                        </p:cTn>
                                        <p:tgtEl>
                                          <p:spTgt spid="203"/>
                                        </p:tgtEl>
                                        <p:attrNameLst>
                                          <p:attrName>style.visibility</p:attrName>
                                        </p:attrNameLst>
                                      </p:cBhvr>
                                      <p:to>
                                        <p:strVal val="visible"/>
                                      </p:to>
                                    </p:set>
                                    <p:anim calcmode="lin" valueType="num">
                                      <p:cBhvr additive="base">
                                        <p:cTn dur="1000"/>
                                        <p:tgtEl>
                                          <p:spTgt spid="20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2000"/>
                                  </p:stCondLst>
                                  <p:childTnLst>
                                    <p:set>
                                      <p:cBhvr>
                                        <p:cTn dur="1" fill="hold">
                                          <p:stCondLst>
                                            <p:cond delay="0"/>
                                          </p:stCondLst>
                                        </p:cTn>
                                        <p:tgtEl>
                                          <p:spTgt spid="204"/>
                                        </p:tgtEl>
                                        <p:attrNameLst>
                                          <p:attrName>style.visibility</p:attrName>
                                        </p:attrNameLst>
                                      </p:cBhvr>
                                      <p:to>
                                        <p:strVal val="visible"/>
                                      </p:to>
                                    </p:set>
                                    <p:anim calcmode="lin" valueType="num">
                                      <p:cBhvr additive="base">
                                        <p:cTn dur="1000"/>
                                        <p:tgtEl>
                                          <p:spTgt spid="204"/>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2250"/>
                                  </p:stCondLst>
                                  <p:childTnLst>
                                    <p:set>
                                      <p:cBhvr>
                                        <p:cTn dur="1" fill="hold">
                                          <p:stCondLst>
                                            <p:cond delay="0"/>
                                          </p:stCondLst>
                                        </p:cTn>
                                        <p:tgtEl>
                                          <p:spTgt spid="207"/>
                                        </p:tgtEl>
                                        <p:attrNameLst>
                                          <p:attrName>style.visibility</p:attrName>
                                        </p:attrNameLst>
                                      </p:cBhvr>
                                      <p:to>
                                        <p:strVal val="visible"/>
                                      </p:to>
                                    </p:set>
                                    <p:animEffect filter="fade" transition="in">
                                      <p:cBhvr>
                                        <p:cTn dur="5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0" name="Shape 490"/>
        <p:cNvGrpSpPr/>
        <p:nvPr/>
      </p:nvGrpSpPr>
      <p:grpSpPr>
        <a:xfrm>
          <a:off x="0" y="0"/>
          <a:ext cx="0" cy="0"/>
          <a:chOff x="0" y="0"/>
          <a:chExt cx="0" cy="0"/>
        </a:xfrm>
      </p:grpSpPr>
      <p:sp>
        <p:nvSpPr>
          <p:cNvPr id="491" name="Google Shape;491;p68"/>
          <p:cNvSpPr txBox="1"/>
          <p:nvPr>
            <p:ph type="title"/>
          </p:nvPr>
        </p:nvSpPr>
        <p:spPr>
          <a:xfrm>
            <a:off x="1197429" y="5353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Predicting Debt-to-Income:</a:t>
            </a:r>
            <a:endParaRPr/>
          </a:p>
          <a:p>
            <a:pPr indent="0" lvl="0" marL="0" rtl="0" algn="ctr">
              <a:spcBef>
                <a:spcPts val="0"/>
              </a:spcBef>
              <a:spcAft>
                <a:spcPts val="0"/>
              </a:spcAft>
              <a:buNone/>
            </a:pPr>
            <a:r>
              <a:rPr lang="en"/>
              <a:t>Full Year Adding External Data </a:t>
            </a:r>
            <a:endParaRPr/>
          </a:p>
          <a:p>
            <a:pPr indent="0" lvl="0" marL="0" rtl="0" algn="ctr">
              <a:spcBef>
                <a:spcPts val="0"/>
              </a:spcBef>
              <a:spcAft>
                <a:spcPts val="0"/>
              </a:spcAft>
              <a:buNone/>
            </a:pPr>
            <a:r>
              <a:rPr lang="en"/>
              <a:t>(</a:t>
            </a:r>
            <a:r>
              <a:rPr lang="en">
                <a:solidFill>
                  <a:schemeClr val="accent1"/>
                </a:solidFill>
              </a:rPr>
              <a:t>GDP</a:t>
            </a:r>
            <a:r>
              <a:rPr lang="en"/>
              <a:t>)</a:t>
            </a:r>
            <a:endParaRPr/>
          </a:p>
        </p:txBody>
      </p:sp>
      <p:graphicFrame>
        <p:nvGraphicFramePr>
          <p:cNvPr id="492" name="Google Shape;492;p68"/>
          <p:cNvGraphicFramePr/>
          <p:nvPr/>
        </p:nvGraphicFramePr>
        <p:xfrm>
          <a:off x="952500" y="1695450"/>
          <a:ext cx="3000000" cy="3000000"/>
        </p:xfrm>
        <a:graphic>
          <a:graphicData uri="http://schemas.openxmlformats.org/drawingml/2006/table">
            <a:tbl>
              <a:tblPr>
                <a:noFill/>
                <a:tableStyleId>{D0C96DDB-C044-46D8-9262-51917EC79213}</a:tableStyleId>
              </a:tblPr>
              <a:tblGrid>
                <a:gridCol w="1809750"/>
                <a:gridCol w="1809750"/>
                <a:gridCol w="1809750"/>
                <a:gridCol w="1809750"/>
              </a:tblGrid>
              <a:tr h="381000">
                <a:tc>
                  <a:txBody>
                    <a:bodyPr/>
                    <a:lstStyle/>
                    <a:p>
                      <a:pPr indent="0" lvl="0" marL="0" rtl="0" algn="l">
                        <a:spcBef>
                          <a:spcPts val="0"/>
                        </a:spcBef>
                        <a:spcAft>
                          <a:spcPts val="0"/>
                        </a:spcAft>
                        <a:buNone/>
                      </a:pPr>
                      <a:r>
                        <a:rPr b="1" lang="en"/>
                        <a:t>OOB Score</a:t>
                      </a:r>
                      <a:endParaRPr b="1"/>
                    </a:p>
                  </a:txBody>
                  <a:tcPr marT="91425" marB="91425" marR="91425" marL="91425"/>
                </a:tc>
                <a:tc>
                  <a:txBody>
                    <a:bodyPr/>
                    <a:lstStyle/>
                    <a:p>
                      <a:pPr indent="0" lvl="0" marL="0" rtl="0" algn="ctr">
                        <a:spcBef>
                          <a:spcPts val="0"/>
                        </a:spcBef>
                        <a:spcAft>
                          <a:spcPts val="0"/>
                        </a:spcAft>
                        <a:buNone/>
                      </a:pPr>
                      <a:r>
                        <a:rPr b="1" lang="en"/>
                        <a:t>Before External Data</a:t>
                      </a:r>
                      <a:endParaRPr b="1"/>
                    </a:p>
                  </a:txBody>
                  <a:tcPr marT="91425" marB="91425" marR="91425" marL="91425"/>
                </a:tc>
                <a:tc>
                  <a:txBody>
                    <a:bodyPr/>
                    <a:lstStyle/>
                    <a:p>
                      <a:pPr indent="0" lvl="0" marL="0" rtl="0" algn="ctr">
                        <a:spcBef>
                          <a:spcPts val="0"/>
                        </a:spcBef>
                        <a:spcAft>
                          <a:spcPts val="0"/>
                        </a:spcAft>
                        <a:buNone/>
                      </a:pPr>
                      <a:r>
                        <a:rPr b="1" lang="en"/>
                        <a:t>After External Data</a:t>
                      </a:r>
                      <a:endParaRPr b="1"/>
                    </a:p>
                  </a:txBody>
                  <a:tcPr marT="91425" marB="91425" marR="91425" marL="91425"/>
                </a:tc>
                <a:tc>
                  <a:txBody>
                    <a:bodyPr/>
                    <a:lstStyle/>
                    <a:p>
                      <a:pPr indent="0" lvl="0" marL="0" rtl="0" algn="ctr">
                        <a:spcBef>
                          <a:spcPts val="0"/>
                        </a:spcBef>
                        <a:spcAft>
                          <a:spcPts val="0"/>
                        </a:spcAft>
                        <a:buNone/>
                      </a:pPr>
                      <a:r>
                        <a:rPr b="1" lang="en"/>
                        <a:t>Percent Change</a:t>
                      </a:r>
                      <a:endParaRPr b="1"/>
                    </a:p>
                  </a:txBody>
                  <a:tcPr marT="91425" marB="91425" marR="91425" marL="91425"/>
                </a:tc>
              </a:tr>
              <a:tr h="381000">
                <a:tc>
                  <a:txBody>
                    <a:bodyPr/>
                    <a:lstStyle/>
                    <a:p>
                      <a:pPr indent="0" lvl="0" marL="0" rtl="0" algn="l">
                        <a:spcBef>
                          <a:spcPts val="0"/>
                        </a:spcBef>
                        <a:spcAft>
                          <a:spcPts val="0"/>
                        </a:spcAft>
                        <a:buNone/>
                      </a:pPr>
                      <a:r>
                        <a:rPr lang="en"/>
                        <a:t>Public</a:t>
                      </a:r>
                      <a:endParaRPr/>
                    </a:p>
                  </a:txBody>
                  <a:tcPr marT="91425" marB="91425" marR="91425" marL="91425"/>
                </a:tc>
                <a:tc>
                  <a:txBody>
                    <a:bodyPr/>
                    <a:lstStyle/>
                    <a:p>
                      <a:pPr indent="0" lvl="0" marL="0" rtl="0" algn="ctr">
                        <a:spcBef>
                          <a:spcPts val="0"/>
                        </a:spcBef>
                        <a:spcAft>
                          <a:spcPts val="0"/>
                        </a:spcAft>
                        <a:buNone/>
                      </a:pPr>
                      <a:r>
                        <a:rPr lang="en"/>
                        <a:t>0.7642</a:t>
                      </a:r>
                      <a:endParaRPr/>
                    </a:p>
                  </a:txBody>
                  <a:tcPr marT="91425" marB="91425" marR="91425" marL="91425"/>
                </a:tc>
                <a:tc>
                  <a:txBody>
                    <a:bodyPr/>
                    <a:lstStyle/>
                    <a:p>
                      <a:pPr indent="0" lvl="0" marL="0" rtl="0" algn="ctr">
                        <a:spcBef>
                          <a:spcPts val="0"/>
                        </a:spcBef>
                        <a:spcAft>
                          <a:spcPts val="0"/>
                        </a:spcAft>
                        <a:buNone/>
                      </a:pPr>
                      <a:r>
                        <a:rPr lang="en"/>
                        <a:t>0.8779</a:t>
                      </a:r>
                      <a:endParaRPr/>
                    </a:p>
                  </a:txBody>
                  <a:tcPr marT="91425" marB="91425" marR="91425" marL="91425"/>
                </a:tc>
                <a:tc>
                  <a:txBody>
                    <a:bodyPr/>
                    <a:lstStyle/>
                    <a:p>
                      <a:pPr indent="0" lvl="0" marL="0" rtl="0" algn="ctr">
                        <a:spcBef>
                          <a:spcPts val="0"/>
                        </a:spcBef>
                        <a:spcAft>
                          <a:spcPts val="0"/>
                        </a:spcAft>
                        <a:buNone/>
                      </a:pPr>
                      <a:r>
                        <a:rPr lang="en"/>
                        <a:t>14.88%</a:t>
                      </a:r>
                      <a:endParaRPr b="1"/>
                    </a:p>
                  </a:txBody>
                  <a:tcPr marT="91425" marB="91425" marR="91425" marL="91425"/>
                </a:tc>
              </a:tr>
              <a:tr h="381000">
                <a:tc>
                  <a:txBody>
                    <a:bodyPr/>
                    <a:lstStyle/>
                    <a:p>
                      <a:pPr indent="0" lvl="0" marL="0" rtl="0" algn="l">
                        <a:spcBef>
                          <a:spcPts val="0"/>
                        </a:spcBef>
                        <a:spcAft>
                          <a:spcPts val="0"/>
                        </a:spcAft>
                        <a:buNone/>
                      </a:pPr>
                      <a:r>
                        <a:rPr lang="en"/>
                        <a:t>Private</a:t>
                      </a:r>
                      <a:endParaRPr/>
                    </a:p>
                  </a:txBody>
                  <a:tcPr marT="91425" marB="91425" marR="91425" marL="91425"/>
                </a:tc>
                <a:tc>
                  <a:txBody>
                    <a:bodyPr/>
                    <a:lstStyle/>
                    <a:p>
                      <a:pPr indent="0" lvl="0" marL="0" rtl="0" algn="ctr">
                        <a:spcBef>
                          <a:spcPts val="0"/>
                        </a:spcBef>
                        <a:spcAft>
                          <a:spcPts val="0"/>
                        </a:spcAft>
                        <a:buNone/>
                      </a:pPr>
                      <a:r>
                        <a:rPr lang="en"/>
                        <a:t>0.6814</a:t>
                      </a:r>
                      <a:endParaRPr/>
                    </a:p>
                  </a:txBody>
                  <a:tcPr marT="91425" marB="91425" marR="91425" marL="91425"/>
                </a:tc>
                <a:tc>
                  <a:txBody>
                    <a:bodyPr/>
                    <a:lstStyle/>
                    <a:p>
                      <a:pPr indent="0" lvl="0" marL="0" rtl="0" algn="ctr">
                        <a:spcBef>
                          <a:spcPts val="0"/>
                        </a:spcBef>
                        <a:spcAft>
                          <a:spcPts val="0"/>
                        </a:spcAft>
                        <a:buNone/>
                      </a:pPr>
                      <a:r>
                        <a:rPr lang="en"/>
                        <a:t>0.8097</a:t>
                      </a:r>
                      <a:endParaRPr/>
                    </a:p>
                  </a:txBody>
                  <a:tcPr marT="91425" marB="91425" marR="91425" marL="91425"/>
                </a:tc>
                <a:tc>
                  <a:txBody>
                    <a:bodyPr/>
                    <a:lstStyle/>
                    <a:p>
                      <a:pPr indent="0" lvl="0" marL="0" rtl="0" algn="ctr">
                        <a:spcBef>
                          <a:spcPts val="0"/>
                        </a:spcBef>
                        <a:spcAft>
                          <a:spcPts val="0"/>
                        </a:spcAft>
                        <a:buNone/>
                      </a:pPr>
                      <a:r>
                        <a:rPr lang="en"/>
                        <a:t>18.83%</a:t>
                      </a:r>
                      <a:endParaRPr/>
                    </a:p>
                  </a:txBody>
                  <a:tcPr marT="91425" marB="91425" marR="91425" marL="91425"/>
                </a:tc>
              </a:tr>
              <a:tr h="381000">
                <a:tc>
                  <a:txBody>
                    <a:bodyPr/>
                    <a:lstStyle/>
                    <a:p>
                      <a:pPr indent="0" lvl="0" marL="0" rtl="0" algn="l">
                        <a:spcBef>
                          <a:spcPts val="0"/>
                        </a:spcBef>
                        <a:spcAft>
                          <a:spcPts val="0"/>
                        </a:spcAft>
                        <a:buNone/>
                      </a:pPr>
                      <a:r>
                        <a:rPr lang="en"/>
                        <a:t>Private for Profit</a:t>
                      </a:r>
                      <a:endParaRPr/>
                    </a:p>
                  </a:txBody>
                  <a:tcPr marT="91425" marB="91425" marR="91425" marL="91425"/>
                </a:tc>
                <a:tc>
                  <a:txBody>
                    <a:bodyPr/>
                    <a:lstStyle/>
                    <a:p>
                      <a:pPr indent="0" lvl="0" marL="0" rtl="0" algn="ctr">
                        <a:spcBef>
                          <a:spcPts val="0"/>
                        </a:spcBef>
                        <a:spcAft>
                          <a:spcPts val="0"/>
                        </a:spcAft>
                        <a:buNone/>
                      </a:pPr>
                      <a:r>
                        <a:rPr lang="en"/>
                        <a:t>0.6221</a:t>
                      </a:r>
                      <a:endParaRPr/>
                    </a:p>
                  </a:txBody>
                  <a:tcPr marT="91425" marB="91425" marR="91425" marL="91425"/>
                </a:tc>
                <a:tc>
                  <a:txBody>
                    <a:bodyPr/>
                    <a:lstStyle/>
                    <a:p>
                      <a:pPr indent="0" lvl="0" marL="0" rtl="0" algn="ctr">
                        <a:spcBef>
                          <a:spcPts val="0"/>
                        </a:spcBef>
                        <a:spcAft>
                          <a:spcPts val="0"/>
                        </a:spcAft>
                        <a:buNone/>
                      </a:pPr>
                      <a:r>
                        <a:rPr lang="en"/>
                        <a:t>0.7780</a:t>
                      </a:r>
                      <a:endParaRPr/>
                    </a:p>
                  </a:txBody>
                  <a:tcPr marT="91425" marB="91425" marR="91425" marL="91425"/>
                </a:tc>
                <a:tc>
                  <a:txBody>
                    <a:bodyPr/>
                    <a:lstStyle/>
                    <a:p>
                      <a:pPr indent="0" lvl="0" marL="0" rtl="0" algn="ctr">
                        <a:spcBef>
                          <a:spcPts val="0"/>
                        </a:spcBef>
                        <a:spcAft>
                          <a:spcPts val="0"/>
                        </a:spcAft>
                        <a:buNone/>
                      </a:pPr>
                      <a:r>
                        <a:rPr lang="en"/>
                        <a:t>25.06%</a:t>
                      </a:r>
                      <a:endParaRPr/>
                    </a:p>
                  </a:txBody>
                  <a:tcPr marT="91425" marB="91425" marR="91425" marL="91425"/>
                </a:tc>
              </a:tr>
            </a:tbl>
          </a:graphicData>
        </a:graphic>
      </p:graphicFrame>
      <p:sp>
        <p:nvSpPr>
          <p:cNvPr id="493" name="Google Shape;493;p68"/>
          <p:cNvSpPr txBox="1"/>
          <p:nvPr/>
        </p:nvSpPr>
        <p:spPr>
          <a:xfrm>
            <a:off x="927750" y="3698150"/>
            <a:ext cx="7239000" cy="73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*OOB Score uses out-of-bag samples to estimate the R^2 on unseen data</a:t>
            </a:r>
            <a:endParaRPr>
              <a:latin typeface="Comfortaa"/>
              <a:ea typeface="Comfortaa"/>
              <a:cs typeface="Comfortaa"/>
              <a:sym typeface="Comfortaa"/>
            </a:endParaRPr>
          </a:p>
          <a:p>
            <a:pPr indent="0" lvl="0" marL="0" rtl="0" algn="l">
              <a:spcBef>
                <a:spcPts val="0"/>
              </a:spcBef>
              <a:spcAft>
                <a:spcPts val="0"/>
              </a:spcAft>
              <a:buNone/>
            </a:pPr>
            <a:r>
              <a:rPr lang="en">
                <a:latin typeface="Comfortaa"/>
                <a:ea typeface="Comfortaa"/>
                <a:cs typeface="Comfortaa"/>
                <a:sym typeface="Comfortaa"/>
              </a:rPr>
              <a:t>*n=100 trees used</a:t>
            </a:r>
            <a:endParaRPr>
              <a:latin typeface="Comfortaa"/>
              <a:ea typeface="Comfortaa"/>
              <a:cs typeface="Comfortaa"/>
              <a:sym typeface="Comfortaa"/>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7" name="Shape 497"/>
        <p:cNvGrpSpPr/>
        <p:nvPr/>
      </p:nvGrpSpPr>
      <p:grpSpPr>
        <a:xfrm>
          <a:off x="0" y="0"/>
          <a:ext cx="0" cy="0"/>
          <a:chOff x="0" y="0"/>
          <a:chExt cx="0" cy="0"/>
        </a:xfrm>
      </p:grpSpPr>
      <p:sp>
        <p:nvSpPr>
          <p:cNvPr id="498" name="Google Shape;498;p69"/>
          <p:cNvSpPr txBox="1"/>
          <p:nvPr>
            <p:ph type="title"/>
          </p:nvPr>
        </p:nvSpPr>
        <p:spPr>
          <a:xfrm>
            <a:off x="1197429" y="2305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NYU: Predicting Debt-to-Income </a:t>
            </a:r>
            <a:endParaRPr/>
          </a:p>
          <a:p>
            <a:pPr indent="0" lvl="0" marL="0" rtl="0" algn="ctr">
              <a:spcBef>
                <a:spcPts val="0"/>
              </a:spcBef>
              <a:spcAft>
                <a:spcPts val="0"/>
              </a:spcAft>
              <a:buNone/>
            </a:pPr>
            <a:r>
              <a:rPr lang="en"/>
              <a:t>(</a:t>
            </a:r>
            <a:r>
              <a:rPr lang="en">
                <a:solidFill>
                  <a:schemeClr val="accent1"/>
                </a:solidFill>
              </a:rPr>
              <a:t>Full Data</a:t>
            </a:r>
            <a:r>
              <a:rPr lang="en"/>
              <a:t> + </a:t>
            </a:r>
            <a:r>
              <a:rPr lang="en">
                <a:solidFill>
                  <a:schemeClr val="accent1"/>
                </a:solidFill>
              </a:rPr>
              <a:t>GDP</a:t>
            </a:r>
            <a:r>
              <a:rPr lang="en"/>
              <a:t>)</a:t>
            </a:r>
            <a:endParaRPr/>
          </a:p>
        </p:txBody>
      </p:sp>
      <p:pic>
        <p:nvPicPr>
          <p:cNvPr id="499" name="Google Shape;499;p69"/>
          <p:cNvPicPr preferRelativeResize="0"/>
          <p:nvPr/>
        </p:nvPicPr>
        <p:blipFill>
          <a:blip r:embed="rId3">
            <a:alphaModFix/>
          </a:blip>
          <a:stretch>
            <a:fillRect/>
          </a:stretch>
        </p:blipFill>
        <p:spPr>
          <a:xfrm>
            <a:off x="0" y="981030"/>
            <a:ext cx="9144001" cy="355369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3" name="Shape 503"/>
        <p:cNvGrpSpPr/>
        <p:nvPr/>
      </p:nvGrpSpPr>
      <p:grpSpPr>
        <a:xfrm>
          <a:off x="0" y="0"/>
          <a:ext cx="0" cy="0"/>
          <a:chOff x="0" y="0"/>
          <a:chExt cx="0" cy="0"/>
        </a:xfrm>
      </p:grpSpPr>
      <p:pic>
        <p:nvPicPr>
          <p:cNvPr id="504" name="Google Shape;504;p70"/>
          <p:cNvPicPr preferRelativeResize="0"/>
          <p:nvPr>
            <p:ph idx="2" type="pic"/>
          </p:nvPr>
        </p:nvPicPr>
        <p:blipFill rotWithShape="1">
          <a:blip r:embed="rId3">
            <a:alphaModFix/>
          </a:blip>
          <a:srcRect b="0" l="17941" r="17935" t="0"/>
          <a:stretch/>
        </p:blipFill>
        <p:spPr>
          <a:xfrm>
            <a:off x="0" y="457199"/>
            <a:ext cx="3200400" cy="3743400"/>
          </a:xfrm>
          <a:prstGeom prst="rect">
            <a:avLst/>
          </a:prstGeom>
          <a:solidFill>
            <a:srgbClr val="F2F2F2"/>
          </a:solidFill>
          <a:ln>
            <a:noFill/>
          </a:ln>
        </p:spPr>
      </p:pic>
      <p:sp>
        <p:nvSpPr>
          <p:cNvPr id="505" name="Google Shape;505;p70"/>
          <p:cNvSpPr txBox="1"/>
          <p:nvPr>
            <p:ph type="title"/>
          </p:nvPr>
        </p:nvSpPr>
        <p:spPr>
          <a:xfrm>
            <a:off x="3544675" y="1209150"/>
            <a:ext cx="5088300" cy="741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000"/>
              <a:buFont typeface="Lato Black"/>
              <a:buNone/>
            </a:pPr>
            <a:r>
              <a:rPr lang="en" sz="2500"/>
              <a:t>When choosing a university, consider…..</a:t>
            </a:r>
            <a:endParaRPr sz="2500"/>
          </a:p>
        </p:txBody>
      </p:sp>
      <p:sp>
        <p:nvSpPr>
          <p:cNvPr id="506" name="Google Shape;506;p70"/>
          <p:cNvSpPr txBox="1"/>
          <p:nvPr/>
        </p:nvSpPr>
        <p:spPr>
          <a:xfrm>
            <a:off x="3401715" y="2990450"/>
            <a:ext cx="5374200" cy="519600"/>
          </a:xfrm>
          <a:prstGeom prst="rect">
            <a:avLst/>
          </a:prstGeom>
          <a:noFill/>
          <a:ln>
            <a:noFill/>
          </a:ln>
        </p:spPr>
        <p:txBody>
          <a:bodyPr anchorCtr="0" anchor="ctr" bIns="45700" lIns="91425" spcFirstLastPara="1" rIns="91425" wrap="square" tIns="45700">
            <a:noAutofit/>
          </a:bodyPr>
          <a:lstStyle/>
          <a:p>
            <a:pPr indent="-304800" lvl="0" marL="457200" marR="0" rtl="0" algn="l">
              <a:lnSpc>
                <a:spcPct val="150000"/>
              </a:lnSpc>
              <a:spcBef>
                <a:spcPts val="0"/>
              </a:spcBef>
              <a:spcAft>
                <a:spcPts val="0"/>
              </a:spcAft>
              <a:buClr>
                <a:schemeClr val="dk1"/>
              </a:buClr>
              <a:buSzPts val="1200"/>
              <a:buFont typeface="Comfortaa"/>
              <a:buAutoNum type="arabicPeriod"/>
            </a:pPr>
            <a:r>
              <a:rPr lang="en" sz="1200">
                <a:solidFill>
                  <a:schemeClr val="dk1"/>
                </a:solidFill>
                <a:latin typeface="Comfortaa"/>
                <a:ea typeface="Comfortaa"/>
                <a:cs typeface="Comfortaa"/>
                <a:sym typeface="Comfortaa"/>
              </a:rPr>
              <a:t>Economic Health of the US </a:t>
            </a:r>
            <a:endParaRPr sz="1200">
              <a:solidFill>
                <a:schemeClr val="dk1"/>
              </a:solidFill>
              <a:latin typeface="Comfortaa"/>
              <a:ea typeface="Comfortaa"/>
              <a:cs typeface="Comfortaa"/>
              <a:sym typeface="Comfortaa"/>
            </a:endParaRPr>
          </a:p>
          <a:p>
            <a:pPr indent="-304800" lvl="0" marL="457200" marR="0" rtl="0" algn="l">
              <a:lnSpc>
                <a:spcPct val="150000"/>
              </a:lnSpc>
              <a:spcBef>
                <a:spcPts val="0"/>
              </a:spcBef>
              <a:spcAft>
                <a:spcPts val="0"/>
              </a:spcAft>
              <a:buClr>
                <a:schemeClr val="dk1"/>
              </a:buClr>
              <a:buSzPts val="1200"/>
              <a:buFont typeface="Comfortaa"/>
              <a:buAutoNum type="arabicPeriod"/>
            </a:pPr>
            <a:r>
              <a:rPr lang="en" sz="1200">
                <a:solidFill>
                  <a:schemeClr val="dk1"/>
                </a:solidFill>
                <a:latin typeface="Comfortaa"/>
                <a:ea typeface="Comfortaa"/>
                <a:cs typeface="Comfortaa"/>
                <a:sym typeface="Comfortaa"/>
              </a:rPr>
              <a:t>Competitiveness of the Program </a:t>
            </a:r>
            <a:endParaRPr sz="1200">
              <a:solidFill>
                <a:schemeClr val="dk1"/>
              </a:solidFill>
              <a:latin typeface="Comfortaa"/>
              <a:ea typeface="Comfortaa"/>
              <a:cs typeface="Comfortaa"/>
              <a:sym typeface="Comfortaa"/>
            </a:endParaRPr>
          </a:p>
          <a:p>
            <a:pPr indent="-304800" lvl="0" marL="457200" marR="0" rtl="0" algn="l">
              <a:lnSpc>
                <a:spcPct val="150000"/>
              </a:lnSpc>
              <a:spcBef>
                <a:spcPts val="0"/>
              </a:spcBef>
              <a:spcAft>
                <a:spcPts val="0"/>
              </a:spcAft>
              <a:buClr>
                <a:schemeClr val="dk1"/>
              </a:buClr>
              <a:buSzPts val="1200"/>
              <a:buFont typeface="Comfortaa"/>
              <a:buAutoNum type="arabicPeriod"/>
            </a:pPr>
            <a:r>
              <a:rPr lang="en" sz="1200">
                <a:solidFill>
                  <a:schemeClr val="dk1"/>
                </a:solidFill>
                <a:latin typeface="Comfortaa"/>
                <a:ea typeface="Comfortaa"/>
                <a:cs typeface="Comfortaa"/>
                <a:sym typeface="Comfortaa"/>
              </a:rPr>
              <a:t>Demographic Breakdown of the Program </a:t>
            </a:r>
            <a:endParaRPr sz="1200">
              <a:solidFill>
                <a:schemeClr val="dk1"/>
              </a:solidFill>
              <a:latin typeface="Comfortaa"/>
              <a:ea typeface="Comfortaa"/>
              <a:cs typeface="Comfortaa"/>
              <a:sym typeface="Comfortaa"/>
            </a:endParaRPr>
          </a:p>
          <a:p>
            <a:pPr indent="-304800" lvl="0" marL="457200" marR="0" rtl="0" algn="l">
              <a:lnSpc>
                <a:spcPct val="150000"/>
              </a:lnSpc>
              <a:spcBef>
                <a:spcPts val="0"/>
              </a:spcBef>
              <a:spcAft>
                <a:spcPts val="0"/>
              </a:spcAft>
              <a:buClr>
                <a:schemeClr val="dk1"/>
              </a:buClr>
              <a:buSzPts val="1200"/>
              <a:buFont typeface="Comfortaa"/>
              <a:buAutoNum type="arabicPeriod"/>
            </a:pPr>
            <a:r>
              <a:rPr lang="en" sz="1200">
                <a:solidFill>
                  <a:schemeClr val="dk1"/>
                </a:solidFill>
                <a:latin typeface="Comfortaa"/>
                <a:ea typeface="Comfortaa"/>
                <a:cs typeface="Comfortaa"/>
                <a:sym typeface="Comfortaa"/>
              </a:rPr>
              <a:t>Potential salary of your major</a:t>
            </a:r>
            <a:endParaRPr sz="1200">
              <a:solidFill>
                <a:schemeClr val="dk1"/>
              </a:solidFill>
              <a:latin typeface="Comfortaa"/>
              <a:ea typeface="Comfortaa"/>
              <a:cs typeface="Comfortaa"/>
              <a:sym typeface="Comfortaa"/>
            </a:endParaRPr>
          </a:p>
        </p:txBody>
      </p:sp>
      <p:sp>
        <p:nvSpPr>
          <p:cNvPr id="507" name="Google Shape;507;p70"/>
          <p:cNvSpPr txBox="1"/>
          <p:nvPr/>
        </p:nvSpPr>
        <p:spPr>
          <a:xfrm>
            <a:off x="3481782" y="2343150"/>
            <a:ext cx="3720900" cy="207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 sz="1700">
                <a:solidFill>
                  <a:schemeClr val="dk1"/>
                </a:solidFill>
                <a:latin typeface="Comfortaa"/>
                <a:ea typeface="Comfortaa"/>
                <a:cs typeface="Comfortaa"/>
                <a:sym typeface="Comfortaa"/>
              </a:rPr>
              <a:t>Debt-to-Income Predictors</a:t>
            </a:r>
            <a:endParaRPr sz="1900"/>
          </a:p>
        </p:txBody>
      </p:sp>
      <p:sp>
        <p:nvSpPr>
          <p:cNvPr id="508" name="Google Shape;508;p70"/>
          <p:cNvSpPr/>
          <p:nvPr/>
        </p:nvSpPr>
        <p:spPr>
          <a:xfrm>
            <a:off x="6600826" y="4200526"/>
            <a:ext cx="1271588" cy="461061"/>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509" name="Google Shape;509;p70"/>
          <p:cNvSpPr/>
          <p:nvPr/>
        </p:nvSpPr>
        <p:spPr>
          <a:xfrm>
            <a:off x="3200401" y="3216891"/>
            <a:ext cx="96749" cy="983635"/>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505"/>
                                        </p:tgtEl>
                                        <p:attrNameLst>
                                          <p:attrName>style.visibility</p:attrName>
                                        </p:attrNameLst>
                                      </p:cBhvr>
                                      <p:to>
                                        <p:strVal val="visible"/>
                                      </p:to>
                                    </p:set>
                                    <p:animEffect filter="fade" transition="in">
                                      <p:cBhvr>
                                        <p:cTn dur="1000"/>
                                        <p:tgtEl>
                                          <p:spTgt spid="505"/>
                                        </p:tgtEl>
                                      </p:cBhvr>
                                    </p:animEffect>
                                  </p:childTnLst>
                                </p:cTn>
                              </p:par>
                              <p:par>
                                <p:cTn fill="hold" nodeType="withEffect" presetClass="entr" presetID="10" presetSubtype="0">
                                  <p:stCondLst>
                                    <p:cond delay="750"/>
                                  </p:stCondLst>
                                  <p:childTnLst>
                                    <p:set>
                                      <p:cBhvr>
                                        <p:cTn dur="1" fill="hold">
                                          <p:stCondLst>
                                            <p:cond delay="0"/>
                                          </p:stCondLst>
                                        </p:cTn>
                                        <p:tgtEl>
                                          <p:spTgt spid="507"/>
                                        </p:tgtEl>
                                        <p:attrNameLst>
                                          <p:attrName>style.visibility</p:attrName>
                                        </p:attrNameLst>
                                      </p:cBhvr>
                                      <p:to>
                                        <p:strVal val="visible"/>
                                      </p:to>
                                    </p:set>
                                    <p:animEffect filter="fade" transition="in">
                                      <p:cBhvr>
                                        <p:cTn dur="1000"/>
                                        <p:tgtEl>
                                          <p:spTgt spid="507"/>
                                        </p:tgtEl>
                                      </p:cBhvr>
                                    </p:animEffect>
                                  </p:childTnLst>
                                </p:cTn>
                              </p:par>
                              <p:par>
                                <p:cTn fill="hold" nodeType="withEffect" presetClass="entr" presetID="10" presetSubtype="0">
                                  <p:stCondLst>
                                    <p:cond delay="750"/>
                                  </p:stCondLst>
                                  <p:childTnLst>
                                    <p:set>
                                      <p:cBhvr>
                                        <p:cTn dur="1" fill="hold">
                                          <p:stCondLst>
                                            <p:cond delay="0"/>
                                          </p:stCondLst>
                                        </p:cTn>
                                        <p:tgtEl>
                                          <p:spTgt spid="506"/>
                                        </p:tgtEl>
                                        <p:attrNameLst>
                                          <p:attrName>style.visibility</p:attrName>
                                        </p:attrNameLst>
                                      </p:cBhvr>
                                      <p:to>
                                        <p:strVal val="visible"/>
                                      </p:to>
                                    </p:set>
                                    <p:animEffect filter="fade" transition="in">
                                      <p:cBhvr>
                                        <p:cTn dur="1000"/>
                                        <p:tgtEl>
                                          <p:spTgt spid="506"/>
                                        </p:tgtEl>
                                      </p:cBhvr>
                                    </p:animEffect>
                                  </p:childTnLst>
                                </p:cTn>
                              </p:par>
                              <p:par>
                                <p:cTn fill="hold" nodeType="withEffect" presetClass="entr" presetID="10" presetSubtype="0">
                                  <p:stCondLst>
                                    <p:cond delay="1000"/>
                                  </p:stCondLst>
                                  <p:childTnLst>
                                    <p:set>
                                      <p:cBhvr>
                                        <p:cTn dur="1" fill="hold">
                                          <p:stCondLst>
                                            <p:cond delay="0"/>
                                          </p:stCondLst>
                                        </p:cTn>
                                        <p:tgtEl>
                                          <p:spTgt spid="509"/>
                                        </p:tgtEl>
                                        <p:attrNameLst>
                                          <p:attrName>style.visibility</p:attrName>
                                        </p:attrNameLst>
                                      </p:cBhvr>
                                      <p:to>
                                        <p:strVal val="visible"/>
                                      </p:to>
                                    </p:set>
                                    <p:animEffect filter="fade" transition="in">
                                      <p:cBhvr>
                                        <p:cTn dur="500"/>
                                        <p:tgtEl>
                                          <p:spTgt spid="509"/>
                                        </p:tgtEl>
                                      </p:cBhvr>
                                    </p:animEffect>
                                  </p:childTnLst>
                                </p:cTn>
                              </p:par>
                              <p:par>
                                <p:cTn fill="hold" nodeType="withEffect" presetClass="entr" presetID="2" presetSubtype="2">
                                  <p:stCondLst>
                                    <p:cond delay="1250"/>
                                  </p:stCondLst>
                                  <p:childTnLst>
                                    <p:set>
                                      <p:cBhvr>
                                        <p:cTn dur="1" fill="hold">
                                          <p:stCondLst>
                                            <p:cond delay="0"/>
                                          </p:stCondLst>
                                        </p:cTn>
                                        <p:tgtEl>
                                          <p:spTgt spid="508"/>
                                        </p:tgtEl>
                                        <p:attrNameLst>
                                          <p:attrName>style.visibility</p:attrName>
                                        </p:attrNameLst>
                                      </p:cBhvr>
                                      <p:to>
                                        <p:strVal val="visible"/>
                                      </p:to>
                                    </p:set>
                                    <p:anim calcmode="lin" valueType="num">
                                      <p:cBhvr additive="base">
                                        <p:cTn dur="1000"/>
                                        <p:tgtEl>
                                          <p:spTgt spid="50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3" name="Shape 513"/>
        <p:cNvGrpSpPr/>
        <p:nvPr/>
      </p:nvGrpSpPr>
      <p:grpSpPr>
        <a:xfrm>
          <a:off x="0" y="0"/>
          <a:ext cx="0" cy="0"/>
          <a:chOff x="0" y="0"/>
          <a:chExt cx="0" cy="0"/>
        </a:xfrm>
      </p:grpSpPr>
      <p:sp>
        <p:nvSpPr>
          <p:cNvPr id="514" name="Google Shape;514;p71"/>
          <p:cNvSpPr/>
          <p:nvPr/>
        </p:nvSpPr>
        <p:spPr>
          <a:xfrm>
            <a:off x="6600696" y="0"/>
            <a:ext cx="1977900" cy="1896300"/>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515" name="Google Shape;515;p71"/>
          <p:cNvSpPr txBox="1"/>
          <p:nvPr>
            <p:ph type="title"/>
          </p:nvPr>
        </p:nvSpPr>
        <p:spPr>
          <a:xfrm>
            <a:off x="579459" y="567651"/>
            <a:ext cx="2982600" cy="771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000"/>
              <a:buFont typeface="Lato Black"/>
              <a:buNone/>
            </a:pPr>
            <a:r>
              <a:rPr lang="en"/>
              <a:t>Limitations</a:t>
            </a:r>
            <a:endParaRPr/>
          </a:p>
        </p:txBody>
      </p:sp>
      <p:sp>
        <p:nvSpPr>
          <p:cNvPr id="516" name="Google Shape;516;p71"/>
          <p:cNvSpPr txBox="1"/>
          <p:nvPr/>
        </p:nvSpPr>
        <p:spPr>
          <a:xfrm>
            <a:off x="579447" y="2234100"/>
            <a:ext cx="3938700" cy="675300"/>
          </a:xfrm>
          <a:prstGeom prst="rect">
            <a:avLst/>
          </a:prstGeom>
          <a:noFill/>
          <a:ln>
            <a:noFill/>
          </a:ln>
        </p:spPr>
        <p:txBody>
          <a:bodyPr anchorCtr="0" anchor="ctr" bIns="45700" lIns="91425" spcFirstLastPara="1" rIns="91425" wrap="square" tIns="45700">
            <a:noAutofit/>
          </a:bodyPr>
          <a:lstStyle/>
          <a:p>
            <a:pPr indent="-323850" lvl="0" marL="457200" marR="0" rtl="0" algn="l">
              <a:lnSpc>
                <a:spcPct val="150000"/>
              </a:lnSpc>
              <a:spcBef>
                <a:spcPts val="0"/>
              </a:spcBef>
              <a:spcAft>
                <a:spcPts val="0"/>
              </a:spcAft>
              <a:buClr>
                <a:schemeClr val="dk1"/>
              </a:buClr>
              <a:buSzPts val="1500"/>
              <a:buFont typeface="Comfortaa"/>
              <a:buChar char="●"/>
            </a:pPr>
            <a:r>
              <a:rPr lang="en" sz="1500">
                <a:solidFill>
                  <a:schemeClr val="dk1"/>
                </a:solidFill>
                <a:latin typeface="Comfortaa"/>
                <a:ea typeface="Comfortaa"/>
                <a:cs typeface="Comfortaa"/>
                <a:sym typeface="Comfortaa"/>
              </a:rPr>
              <a:t>Granularity of Data</a:t>
            </a:r>
            <a:endParaRPr sz="1500">
              <a:solidFill>
                <a:schemeClr val="dk1"/>
              </a:solidFill>
              <a:latin typeface="Comfortaa"/>
              <a:ea typeface="Comfortaa"/>
              <a:cs typeface="Comfortaa"/>
              <a:sym typeface="Comfortaa"/>
            </a:endParaRPr>
          </a:p>
          <a:p>
            <a:pPr indent="-311150" lvl="1" marL="914400" marR="0" rtl="0" algn="l">
              <a:lnSpc>
                <a:spcPct val="150000"/>
              </a:lnSpc>
              <a:spcBef>
                <a:spcPts val="0"/>
              </a:spcBef>
              <a:spcAft>
                <a:spcPts val="0"/>
              </a:spcAft>
              <a:buClr>
                <a:schemeClr val="dk1"/>
              </a:buClr>
              <a:buSzPts val="1300"/>
              <a:buFont typeface="Comfortaa"/>
              <a:buChar char="○"/>
            </a:pPr>
            <a:r>
              <a:rPr lang="en" sz="1300">
                <a:solidFill>
                  <a:schemeClr val="dk1"/>
                </a:solidFill>
                <a:latin typeface="Comfortaa"/>
                <a:ea typeface="Comfortaa"/>
                <a:cs typeface="Comfortaa"/>
                <a:sym typeface="Comfortaa"/>
              </a:rPr>
              <a:t>By University vs. Individual</a:t>
            </a:r>
            <a:endParaRPr sz="1300">
              <a:solidFill>
                <a:schemeClr val="dk1"/>
              </a:solidFill>
              <a:latin typeface="Comfortaa"/>
              <a:ea typeface="Comfortaa"/>
              <a:cs typeface="Comfortaa"/>
              <a:sym typeface="Comfortaa"/>
            </a:endParaRPr>
          </a:p>
          <a:p>
            <a:pPr indent="-311150" lvl="1" marL="914400" marR="0" rtl="0" algn="l">
              <a:lnSpc>
                <a:spcPct val="150000"/>
              </a:lnSpc>
              <a:spcBef>
                <a:spcPts val="0"/>
              </a:spcBef>
              <a:spcAft>
                <a:spcPts val="0"/>
              </a:spcAft>
              <a:buClr>
                <a:schemeClr val="dk1"/>
              </a:buClr>
              <a:buSzPts val="1300"/>
              <a:buFont typeface="Comfortaa"/>
              <a:buChar char="○"/>
            </a:pPr>
            <a:r>
              <a:rPr lang="en" sz="1300">
                <a:solidFill>
                  <a:schemeClr val="dk1"/>
                </a:solidFill>
                <a:latin typeface="Comfortaa"/>
                <a:ea typeface="Comfortaa"/>
                <a:cs typeface="Comfortaa"/>
                <a:sym typeface="Comfortaa"/>
              </a:rPr>
              <a:t>By University vs. Schools/Program within a University</a:t>
            </a:r>
            <a:endParaRPr sz="1300">
              <a:solidFill>
                <a:schemeClr val="dk1"/>
              </a:solidFill>
              <a:latin typeface="Comfortaa"/>
              <a:ea typeface="Comfortaa"/>
              <a:cs typeface="Comfortaa"/>
              <a:sym typeface="Comfortaa"/>
            </a:endParaRPr>
          </a:p>
          <a:p>
            <a:pPr indent="-323850" lvl="0" marL="457200" marR="0" rtl="0" algn="l">
              <a:lnSpc>
                <a:spcPct val="150000"/>
              </a:lnSpc>
              <a:spcBef>
                <a:spcPts val="0"/>
              </a:spcBef>
              <a:spcAft>
                <a:spcPts val="0"/>
              </a:spcAft>
              <a:buClr>
                <a:schemeClr val="dk1"/>
              </a:buClr>
              <a:buSzPts val="1500"/>
              <a:buFont typeface="Comfortaa"/>
              <a:buChar char="●"/>
            </a:pPr>
            <a:r>
              <a:rPr lang="en" sz="1500">
                <a:solidFill>
                  <a:schemeClr val="dk1"/>
                </a:solidFill>
                <a:latin typeface="Comfortaa"/>
                <a:ea typeface="Comfortaa"/>
                <a:cs typeface="Comfortaa"/>
                <a:sym typeface="Comfortaa"/>
              </a:rPr>
              <a:t>Size of Data</a:t>
            </a:r>
            <a:endParaRPr sz="1500">
              <a:solidFill>
                <a:schemeClr val="dk1"/>
              </a:solidFill>
              <a:latin typeface="Comfortaa"/>
              <a:ea typeface="Comfortaa"/>
              <a:cs typeface="Comfortaa"/>
              <a:sym typeface="Comfortaa"/>
            </a:endParaRPr>
          </a:p>
        </p:txBody>
      </p:sp>
      <p:pic>
        <p:nvPicPr>
          <p:cNvPr id="517" name="Google Shape;517;p71"/>
          <p:cNvPicPr preferRelativeResize="0"/>
          <p:nvPr>
            <p:ph idx="2" type="pic"/>
          </p:nvPr>
        </p:nvPicPr>
        <p:blipFill rotWithShape="1">
          <a:blip r:embed="rId3">
            <a:alphaModFix/>
          </a:blip>
          <a:srcRect b="0" l="37607" r="12067" t="0"/>
          <a:stretch/>
        </p:blipFill>
        <p:spPr>
          <a:xfrm>
            <a:off x="4928618" y="0"/>
            <a:ext cx="1801500" cy="2386500"/>
          </a:xfrm>
          <a:prstGeom prst="rect">
            <a:avLst/>
          </a:prstGeom>
          <a:solidFill>
            <a:srgbClr val="F2F2F2"/>
          </a:solidFill>
          <a:ln>
            <a:noFill/>
          </a:ln>
        </p:spPr>
      </p:pic>
      <p:pic>
        <p:nvPicPr>
          <p:cNvPr id="518" name="Google Shape;518;p71"/>
          <p:cNvPicPr preferRelativeResize="0"/>
          <p:nvPr>
            <p:ph idx="3" type="pic"/>
          </p:nvPr>
        </p:nvPicPr>
        <p:blipFill rotWithShape="1">
          <a:blip r:embed="rId4">
            <a:alphaModFix/>
          </a:blip>
          <a:srcRect b="0" l="24835" r="24840" t="0"/>
          <a:stretch/>
        </p:blipFill>
        <p:spPr>
          <a:xfrm>
            <a:off x="6729985" y="1770911"/>
            <a:ext cx="1801500" cy="2386500"/>
          </a:xfrm>
          <a:prstGeom prst="rect">
            <a:avLst/>
          </a:prstGeom>
          <a:solidFill>
            <a:srgbClr val="F2F2F2"/>
          </a:solid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514"/>
                                        </p:tgtEl>
                                        <p:attrNameLst>
                                          <p:attrName>style.visibility</p:attrName>
                                        </p:attrNameLst>
                                      </p:cBhvr>
                                      <p:to>
                                        <p:strVal val="visible"/>
                                      </p:to>
                                    </p:set>
                                    <p:animEffect filter="fade" transition="in">
                                      <p:cBhvr>
                                        <p:cTn dur="500"/>
                                        <p:tgtEl>
                                          <p:spTgt spid="514"/>
                                        </p:tgtEl>
                                      </p:cBhvr>
                                    </p:animEffect>
                                  </p:childTnLst>
                                </p:cTn>
                              </p:par>
                              <p:par>
                                <p:cTn fill="hold" nodeType="withEffect" presetClass="entr" presetID="10" presetSubtype="0">
                                  <p:stCondLst>
                                    <p:cond delay="1250"/>
                                  </p:stCondLst>
                                  <p:childTnLst>
                                    <p:set>
                                      <p:cBhvr>
                                        <p:cTn dur="1" fill="hold">
                                          <p:stCondLst>
                                            <p:cond delay="0"/>
                                          </p:stCondLst>
                                        </p:cTn>
                                        <p:tgtEl>
                                          <p:spTgt spid="515"/>
                                        </p:tgtEl>
                                        <p:attrNameLst>
                                          <p:attrName>style.visibility</p:attrName>
                                        </p:attrNameLst>
                                      </p:cBhvr>
                                      <p:to>
                                        <p:strVal val="visible"/>
                                      </p:to>
                                    </p:set>
                                    <p:animEffect filter="fade" transition="in">
                                      <p:cBhvr>
                                        <p:cTn dur="1000"/>
                                        <p:tgtEl>
                                          <p:spTgt spid="515"/>
                                        </p:tgtEl>
                                      </p:cBhvr>
                                    </p:animEffect>
                                  </p:childTnLst>
                                </p:cTn>
                              </p:par>
                              <p:par>
                                <p:cTn fill="hold" nodeType="withEffect" presetClass="entr" presetID="10" presetSubtype="0">
                                  <p:stCondLst>
                                    <p:cond delay="1500"/>
                                  </p:stCondLst>
                                  <p:childTnLst>
                                    <p:set>
                                      <p:cBhvr>
                                        <p:cTn dur="1" fill="hold">
                                          <p:stCondLst>
                                            <p:cond delay="0"/>
                                          </p:stCondLst>
                                        </p:cTn>
                                        <p:tgtEl>
                                          <p:spTgt spid="516"/>
                                        </p:tgtEl>
                                        <p:attrNameLst>
                                          <p:attrName>style.visibility</p:attrName>
                                        </p:attrNameLst>
                                      </p:cBhvr>
                                      <p:to>
                                        <p:strVal val="visible"/>
                                      </p:to>
                                    </p:set>
                                    <p:animEffect filter="fade" transition="in">
                                      <p:cBhvr>
                                        <p:cTn dur="1000"/>
                                        <p:tgtEl>
                                          <p:spTgt spid="5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2" name="Shape 522"/>
        <p:cNvGrpSpPr/>
        <p:nvPr/>
      </p:nvGrpSpPr>
      <p:grpSpPr>
        <a:xfrm>
          <a:off x="0" y="0"/>
          <a:ext cx="0" cy="0"/>
          <a:chOff x="0" y="0"/>
          <a:chExt cx="0" cy="0"/>
        </a:xfrm>
      </p:grpSpPr>
      <p:pic>
        <p:nvPicPr>
          <p:cNvPr id="523" name="Google Shape;523;p72"/>
          <p:cNvPicPr preferRelativeResize="0"/>
          <p:nvPr>
            <p:ph idx="2" type="pic"/>
          </p:nvPr>
        </p:nvPicPr>
        <p:blipFill rotWithShape="1">
          <a:blip r:embed="rId3">
            <a:alphaModFix/>
          </a:blip>
          <a:srcRect b="11779" l="0" r="0" t="11779"/>
          <a:stretch/>
        </p:blipFill>
        <p:spPr>
          <a:xfrm>
            <a:off x="-602" y="2"/>
            <a:ext cx="9144600" cy="4660200"/>
          </a:xfrm>
          <a:prstGeom prst="rect">
            <a:avLst/>
          </a:prstGeom>
          <a:solidFill>
            <a:srgbClr val="F2F2F2"/>
          </a:solidFill>
          <a:ln>
            <a:noFill/>
          </a:ln>
        </p:spPr>
      </p:pic>
      <p:sp>
        <p:nvSpPr>
          <p:cNvPr id="524" name="Google Shape;524;p72"/>
          <p:cNvSpPr/>
          <p:nvPr/>
        </p:nvSpPr>
        <p:spPr>
          <a:xfrm>
            <a:off x="0" y="0"/>
            <a:ext cx="9144000" cy="3289698"/>
          </a:xfrm>
          <a:prstGeom prst="rect">
            <a:avLst/>
          </a:prstGeom>
          <a:solidFill>
            <a:schemeClr val="dk2">
              <a:alpha val="89803"/>
            </a:schemeClr>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525" name="Google Shape;525;p72"/>
          <p:cNvSpPr txBox="1"/>
          <p:nvPr>
            <p:ph type="title"/>
          </p:nvPr>
        </p:nvSpPr>
        <p:spPr>
          <a:xfrm>
            <a:off x="2319125" y="1120383"/>
            <a:ext cx="4505100" cy="7674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2"/>
              </a:buClr>
              <a:buSzPts val="4900"/>
              <a:buFont typeface="Lato Black"/>
              <a:buNone/>
            </a:pPr>
            <a:r>
              <a:rPr lang="en"/>
              <a:t>Thank </a:t>
            </a:r>
            <a:r>
              <a:rPr lang="en">
                <a:solidFill>
                  <a:schemeClr val="accent1"/>
                </a:solidFill>
              </a:rPr>
              <a:t>You</a:t>
            </a:r>
            <a:endParaRPr>
              <a:solidFill>
                <a:schemeClr val="lt1"/>
              </a:solidFill>
            </a:endParaRPr>
          </a:p>
        </p:txBody>
      </p:sp>
      <p:sp>
        <p:nvSpPr>
          <p:cNvPr id="526" name="Google Shape;526;p72"/>
          <p:cNvSpPr/>
          <p:nvPr/>
        </p:nvSpPr>
        <p:spPr>
          <a:xfrm>
            <a:off x="3585451" y="2033575"/>
            <a:ext cx="1972500" cy="321000"/>
          </a:xfrm>
          <a:prstGeom prst="roundRect">
            <a:avLst>
              <a:gd fmla="val 50000" name="adj"/>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527" name="Google Shape;527;p72"/>
          <p:cNvSpPr txBox="1"/>
          <p:nvPr>
            <p:ph idx="1" type="body"/>
          </p:nvPr>
        </p:nvSpPr>
        <p:spPr>
          <a:xfrm>
            <a:off x="2318699" y="2060877"/>
            <a:ext cx="4506000" cy="2664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2"/>
              </a:buClr>
              <a:buSzPts val="1200"/>
              <a:buNone/>
            </a:pPr>
            <a:r>
              <a:rPr lang="en"/>
              <a:t>Any Questions?</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524"/>
                                        </p:tgtEl>
                                        <p:attrNameLst>
                                          <p:attrName>style.visibility</p:attrName>
                                        </p:attrNameLst>
                                      </p:cBhvr>
                                      <p:to>
                                        <p:strVal val="visible"/>
                                      </p:to>
                                    </p:set>
                                    <p:animEffect filter="fade" transition="in">
                                      <p:cBhvr>
                                        <p:cTn dur="500"/>
                                        <p:tgtEl>
                                          <p:spTgt spid="524"/>
                                        </p:tgtEl>
                                      </p:cBhvr>
                                    </p:animEffect>
                                  </p:childTnLst>
                                </p:cTn>
                              </p:par>
                              <p:par>
                                <p:cTn fill="hold" nodeType="withEffect" presetClass="entr" presetID="2" presetSubtype="1">
                                  <p:stCondLst>
                                    <p:cond delay="750"/>
                                  </p:stCondLst>
                                  <p:childTnLst>
                                    <p:set>
                                      <p:cBhvr>
                                        <p:cTn dur="1" fill="hold">
                                          <p:stCondLst>
                                            <p:cond delay="0"/>
                                          </p:stCondLst>
                                        </p:cTn>
                                        <p:tgtEl>
                                          <p:spTgt spid="526"/>
                                        </p:tgtEl>
                                        <p:attrNameLst>
                                          <p:attrName>style.visibility</p:attrName>
                                        </p:attrNameLst>
                                      </p:cBhvr>
                                      <p:to>
                                        <p:strVal val="visible"/>
                                      </p:to>
                                    </p:set>
                                    <p:anim calcmode="lin" valueType="num">
                                      <p:cBhvr additive="base">
                                        <p:cTn dur="1000"/>
                                        <p:tgtEl>
                                          <p:spTgt spid="52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1250"/>
                                  </p:stCondLst>
                                  <p:childTnLst>
                                    <p:set>
                                      <p:cBhvr>
                                        <p:cTn dur="1" fill="hold">
                                          <p:stCondLst>
                                            <p:cond delay="0"/>
                                          </p:stCondLst>
                                        </p:cTn>
                                        <p:tgtEl>
                                          <p:spTgt spid="527">
                                            <p:txEl>
                                              <p:pRg end="0" st="0"/>
                                            </p:txEl>
                                          </p:spTgt>
                                        </p:tgtEl>
                                        <p:attrNameLst>
                                          <p:attrName>style.visibility</p:attrName>
                                        </p:attrNameLst>
                                      </p:cBhvr>
                                      <p:to>
                                        <p:strVal val="visible"/>
                                      </p:to>
                                    </p:set>
                                    <p:anim calcmode="lin" valueType="num">
                                      <p:cBhvr additive="base">
                                        <p:cTn dur="1000"/>
                                        <p:tgtEl>
                                          <p:spTgt spid="527">
                                            <p:txEl>
                                              <p:pRg end="0" st="0"/>
                                            </p:txEl>
                                          </p:spTgt>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1500"/>
                                  </p:stCondLst>
                                  <p:childTnLst>
                                    <p:set>
                                      <p:cBhvr>
                                        <p:cTn dur="1" fill="hold">
                                          <p:stCondLst>
                                            <p:cond delay="0"/>
                                          </p:stCondLst>
                                        </p:cTn>
                                        <p:tgtEl>
                                          <p:spTgt spid="525"/>
                                        </p:tgtEl>
                                        <p:attrNameLst>
                                          <p:attrName>style.visibility</p:attrName>
                                        </p:attrNameLst>
                                      </p:cBhvr>
                                      <p:to>
                                        <p:strVal val="visible"/>
                                      </p:to>
                                    </p:set>
                                    <p:anim calcmode="lin" valueType="num">
                                      <p:cBhvr additive="base">
                                        <p:cTn dur="1000"/>
                                        <p:tgtEl>
                                          <p:spTgt spid="52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42"/>
          <p:cNvSpPr/>
          <p:nvPr/>
        </p:nvSpPr>
        <p:spPr>
          <a:xfrm>
            <a:off x="628650" y="0"/>
            <a:ext cx="4157662" cy="1784132"/>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pic>
        <p:nvPicPr>
          <p:cNvPr id="222" name="Google Shape;222;p42"/>
          <p:cNvPicPr preferRelativeResize="0"/>
          <p:nvPr>
            <p:ph idx="2" type="pic"/>
          </p:nvPr>
        </p:nvPicPr>
        <p:blipFill rotWithShape="1">
          <a:blip r:embed="rId3">
            <a:alphaModFix/>
          </a:blip>
          <a:srcRect b="5758" l="107" r="32855" t="0"/>
          <a:stretch/>
        </p:blipFill>
        <p:spPr>
          <a:xfrm>
            <a:off x="628650" y="1784132"/>
            <a:ext cx="4157700" cy="2875800"/>
          </a:xfrm>
          <a:prstGeom prst="rect">
            <a:avLst/>
          </a:prstGeom>
          <a:solidFill>
            <a:srgbClr val="F2F2F2"/>
          </a:solidFill>
          <a:ln>
            <a:noFill/>
          </a:ln>
        </p:spPr>
      </p:pic>
      <p:sp>
        <p:nvSpPr>
          <p:cNvPr id="223" name="Google Shape;223;p42"/>
          <p:cNvSpPr txBox="1"/>
          <p:nvPr>
            <p:ph type="title"/>
          </p:nvPr>
        </p:nvSpPr>
        <p:spPr>
          <a:xfrm>
            <a:off x="5386388" y="235148"/>
            <a:ext cx="3243300" cy="1116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000"/>
              <a:buFont typeface="Lato Black"/>
              <a:buNone/>
            </a:pPr>
            <a:r>
              <a:rPr lang="en"/>
              <a:t>Our </a:t>
            </a:r>
            <a:r>
              <a:rPr lang="en">
                <a:solidFill>
                  <a:schemeClr val="accent1"/>
                </a:solidFill>
              </a:rPr>
              <a:t>Data</a:t>
            </a:r>
            <a:endParaRPr>
              <a:solidFill>
                <a:schemeClr val="accent1"/>
              </a:solidFill>
            </a:endParaRPr>
          </a:p>
        </p:txBody>
      </p:sp>
      <p:sp>
        <p:nvSpPr>
          <p:cNvPr id="224" name="Google Shape;224;p42"/>
          <p:cNvSpPr txBox="1"/>
          <p:nvPr/>
        </p:nvSpPr>
        <p:spPr>
          <a:xfrm>
            <a:off x="5386388" y="2080326"/>
            <a:ext cx="3243300" cy="831000"/>
          </a:xfrm>
          <a:prstGeom prst="rect">
            <a:avLst/>
          </a:prstGeom>
          <a:noFill/>
          <a:ln>
            <a:noFill/>
          </a:ln>
        </p:spPr>
        <p:txBody>
          <a:bodyPr anchorCtr="0" anchor="ctr" bIns="45700" lIns="91425" spcFirstLastPara="1" rIns="91425" wrap="square" tIns="45700">
            <a:noAutofit/>
          </a:bodyPr>
          <a:lstStyle/>
          <a:p>
            <a:pPr indent="0" lvl="0" marL="0" marR="0" rtl="0" algn="l">
              <a:lnSpc>
                <a:spcPct val="150000"/>
              </a:lnSpc>
              <a:spcBef>
                <a:spcPts val="0"/>
              </a:spcBef>
              <a:spcAft>
                <a:spcPts val="0"/>
              </a:spcAft>
              <a:buNone/>
            </a:pPr>
            <a:r>
              <a:rPr lang="en" sz="900">
                <a:solidFill>
                  <a:schemeClr val="dk1"/>
                </a:solidFill>
                <a:latin typeface="Comfortaa"/>
                <a:ea typeface="Comfortaa"/>
                <a:cs typeface="Comfortaa"/>
                <a:sym typeface="Comfortaa"/>
              </a:rPr>
              <a:t>We used the public College Scorecard database provided by the US Department of Education. This provides information on university costs of attendance as well as the financing needed to cover those costs. </a:t>
            </a:r>
            <a:endParaRPr sz="900">
              <a:solidFill>
                <a:schemeClr val="dk1"/>
              </a:solidFill>
              <a:latin typeface="Comfortaa"/>
              <a:ea typeface="Comfortaa"/>
              <a:cs typeface="Comfortaa"/>
              <a:sym typeface="Comfortaa"/>
            </a:endParaRPr>
          </a:p>
          <a:p>
            <a:pPr indent="0" lvl="0" marL="0" marR="0" rtl="0" algn="l">
              <a:lnSpc>
                <a:spcPct val="150000"/>
              </a:lnSpc>
              <a:spcBef>
                <a:spcPts val="0"/>
              </a:spcBef>
              <a:spcAft>
                <a:spcPts val="0"/>
              </a:spcAft>
              <a:buNone/>
            </a:pPr>
            <a:r>
              <a:t/>
            </a:r>
            <a:endParaRPr sz="900">
              <a:solidFill>
                <a:schemeClr val="dk1"/>
              </a:solidFill>
              <a:latin typeface="Comfortaa"/>
              <a:ea typeface="Comfortaa"/>
              <a:cs typeface="Comfortaa"/>
              <a:sym typeface="Comfortaa"/>
            </a:endParaRPr>
          </a:p>
          <a:p>
            <a:pPr indent="0" lvl="0" marL="0" marR="0" rtl="0" algn="l">
              <a:lnSpc>
                <a:spcPct val="150000"/>
              </a:lnSpc>
              <a:spcBef>
                <a:spcPts val="0"/>
              </a:spcBef>
              <a:spcAft>
                <a:spcPts val="0"/>
              </a:spcAft>
              <a:buNone/>
            </a:pPr>
            <a:r>
              <a:rPr lang="en" sz="900">
                <a:solidFill>
                  <a:schemeClr val="dk1"/>
                </a:solidFill>
                <a:latin typeface="Comfortaa"/>
                <a:ea typeface="Comfortaa"/>
                <a:cs typeface="Comfortaa"/>
                <a:sym typeface="Comfortaa"/>
              </a:rPr>
              <a:t>Because of the age of the dataset, we were able to find the debt to income ratio of an average graduate of each university by dividing the average debt upon graduation by the average income a student made after 10 years, since most loans are 10-years on average. </a:t>
            </a:r>
            <a:endParaRPr/>
          </a:p>
        </p:txBody>
      </p:sp>
      <p:sp>
        <p:nvSpPr>
          <p:cNvPr id="225" name="Google Shape;225;p42"/>
          <p:cNvSpPr txBox="1"/>
          <p:nvPr/>
        </p:nvSpPr>
        <p:spPr>
          <a:xfrm>
            <a:off x="821531" y="1059226"/>
            <a:ext cx="11241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lt2"/>
                </a:solidFill>
                <a:latin typeface="Comfortaa"/>
                <a:ea typeface="Comfortaa"/>
                <a:cs typeface="Comfortaa"/>
                <a:sym typeface="Comfortaa"/>
              </a:rPr>
              <a:t>Universities</a:t>
            </a:r>
            <a:endParaRPr/>
          </a:p>
        </p:txBody>
      </p:sp>
      <p:sp>
        <p:nvSpPr>
          <p:cNvPr id="226" name="Google Shape;226;p42"/>
          <p:cNvSpPr txBox="1"/>
          <p:nvPr/>
        </p:nvSpPr>
        <p:spPr>
          <a:xfrm>
            <a:off x="821531" y="731003"/>
            <a:ext cx="1123950" cy="346249"/>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400">
                <a:solidFill>
                  <a:schemeClr val="lt2"/>
                </a:solidFill>
                <a:latin typeface="Lato Black"/>
                <a:ea typeface="Lato Black"/>
                <a:cs typeface="Lato Black"/>
                <a:sym typeface="Lato Black"/>
              </a:rPr>
              <a:t>7</a:t>
            </a:r>
            <a:r>
              <a:rPr b="1" lang="en" sz="2400">
                <a:solidFill>
                  <a:schemeClr val="lt2"/>
                </a:solidFill>
                <a:latin typeface="Lato Black"/>
                <a:ea typeface="Lato Black"/>
                <a:cs typeface="Lato Black"/>
                <a:sym typeface="Lato Black"/>
              </a:rPr>
              <a:t>,793</a:t>
            </a:r>
            <a:endParaRPr/>
          </a:p>
        </p:txBody>
      </p:sp>
      <p:sp>
        <p:nvSpPr>
          <p:cNvPr id="227" name="Google Shape;227;p42"/>
          <p:cNvSpPr txBox="1"/>
          <p:nvPr/>
        </p:nvSpPr>
        <p:spPr>
          <a:xfrm>
            <a:off x="2145506" y="1059225"/>
            <a:ext cx="1123950" cy="207749"/>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lt2"/>
                </a:solidFill>
                <a:latin typeface="Comfortaa"/>
                <a:ea typeface="Comfortaa"/>
                <a:cs typeface="Comfortaa"/>
                <a:sym typeface="Comfortaa"/>
              </a:rPr>
              <a:t>Features</a:t>
            </a:r>
            <a:endParaRPr/>
          </a:p>
        </p:txBody>
      </p:sp>
      <p:sp>
        <p:nvSpPr>
          <p:cNvPr id="228" name="Google Shape;228;p42"/>
          <p:cNvSpPr txBox="1"/>
          <p:nvPr/>
        </p:nvSpPr>
        <p:spPr>
          <a:xfrm>
            <a:off x="2145506" y="730289"/>
            <a:ext cx="1123950" cy="346249"/>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400">
                <a:solidFill>
                  <a:schemeClr val="lt2"/>
                </a:solidFill>
                <a:latin typeface="Lato Black"/>
                <a:ea typeface="Lato Black"/>
                <a:cs typeface="Lato Black"/>
                <a:sym typeface="Lato Black"/>
              </a:rPr>
              <a:t>1,977</a:t>
            </a:r>
            <a:endParaRPr/>
          </a:p>
        </p:txBody>
      </p:sp>
      <p:sp>
        <p:nvSpPr>
          <p:cNvPr id="229" name="Google Shape;229;p42"/>
          <p:cNvSpPr txBox="1"/>
          <p:nvPr/>
        </p:nvSpPr>
        <p:spPr>
          <a:xfrm>
            <a:off x="3469481" y="1058509"/>
            <a:ext cx="1123950" cy="207749"/>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lt2"/>
                </a:solidFill>
                <a:latin typeface="Comfortaa"/>
                <a:ea typeface="Comfortaa"/>
                <a:cs typeface="Comfortaa"/>
                <a:sym typeface="Comfortaa"/>
              </a:rPr>
              <a:t>Years</a:t>
            </a:r>
            <a:endParaRPr/>
          </a:p>
        </p:txBody>
      </p:sp>
      <p:sp>
        <p:nvSpPr>
          <p:cNvPr id="230" name="Google Shape;230;p42"/>
          <p:cNvSpPr txBox="1"/>
          <p:nvPr/>
        </p:nvSpPr>
        <p:spPr>
          <a:xfrm>
            <a:off x="3469481" y="729574"/>
            <a:ext cx="1123950" cy="346249"/>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400">
                <a:solidFill>
                  <a:schemeClr val="lt2"/>
                </a:solidFill>
                <a:latin typeface="Lato Black"/>
                <a:ea typeface="Lato Black"/>
                <a:cs typeface="Lato Black"/>
                <a:sym typeface="Lato Black"/>
              </a:rPr>
              <a:t>22</a:t>
            </a:r>
            <a:endParaRPr/>
          </a:p>
        </p:txBody>
      </p:sp>
      <p:sp>
        <p:nvSpPr>
          <p:cNvPr id="231" name="Google Shape;231;p42"/>
          <p:cNvSpPr/>
          <p:nvPr/>
        </p:nvSpPr>
        <p:spPr>
          <a:xfrm>
            <a:off x="1288165" y="516445"/>
            <a:ext cx="190683" cy="211447"/>
          </a:xfrm>
          <a:custGeom>
            <a:rect b="b" l="l" r="r" t="t"/>
            <a:pathLst>
              <a:path extrusionOk="0" h="634" w="428">
                <a:moveTo>
                  <a:pt x="354" y="324"/>
                </a:moveTo>
                <a:lnTo>
                  <a:pt x="354" y="324"/>
                </a:lnTo>
                <a:cubicBezTo>
                  <a:pt x="383" y="280"/>
                  <a:pt x="398" y="250"/>
                  <a:pt x="398" y="191"/>
                </a:cubicBezTo>
                <a:cubicBezTo>
                  <a:pt x="398" y="89"/>
                  <a:pt x="309" y="0"/>
                  <a:pt x="221" y="0"/>
                </a:cubicBezTo>
                <a:cubicBezTo>
                  <a:pt x="118" y="0"/>
                  <a:pt x="45" y="89"/>
                  <a:pt x="45" y="191"/>
                </a:cubicBezTo>
                <a:cubicBezTo>
                  <a:pt x="45" y="250"/>
                  <a:pt x="59" y="280"/>
                  <a:pt x="74" y="324"/>
                </a:cubicBezTo>
                <a:cubicBezTo>
                  <a:pt x="30" y="339"/>
                  <a:pt x="0" y="383"/>
                  <a:pt x="0" y="427"/>
                </a:cubicBezTo>
                <a:cubicBezTo>
                  <a:pt x="0" y="515"/>
                  <a:pt x="0" y="515"/>
                  <a:pt x="0" y="515"/>
                </a:cubicBezTo>
                <a:cubicBezTo>
                  <a:pt x="0" y="574"/>
                  <a:pt x="59" y="633"/>
                  <a:pt x="118" y="633"/>
                </a:cubicBezTo>
                <a:cubicBezTo>
                  <a:pt x="309" y="633"/>
                  <a:pt x="309" y="633"/>
                  <a:pt x="309" y="633"/>
                </a:cubicBezTo>
                <a:cubicBezTo>
                  <a:pt x="383" y="633"/>
                  <a:pt x="427" y="574"/>
                  <a:pt x="427" y="515"/>
                </a:cubicBezTo>
                <a:cubicBezTo>
                  <a:pt x="427" y="427"/>
                  <a:pt x="427" y="427"/>
                  <a:pt x="427" y="427"/>
                </a:cubicBezTo>
                <a:cubicBezTo>
                  <a:pt x="427" y="383"/>
                  <a:pt x="398" y="339"/>
                  <a:pt x="354" y="324"/>
                </a:cubicBezTo>
                <a:close/>
                <a:moveTo>
                  <a:pt x="74" y="191"/>
                </a:moveTo>
                <a:lnTo>
                  <a:pt x="74" y="191"/>
                </a:lnTo>
                <a:cubicBezTo>
                  <a:pt x="74" y="103"/>
                  <a:pt x="148" y="44"/>
                  <a:pt x="221" y="44"/>
                </a:cubicBezTo>
                <a:cubicBezTo>
                  <a:pt x="295" y="44"/>
                  <a:pt x="354" y="103"/>
                  <a:pt x="354" y="191"/>
                </a:cubicBezTo>
                <a:cubicBezTo>
                  <a:pt x="354" y="280"/>
                  <a:pt x="295" y="353"/>
                  <a:pt x="221" y="353"/>
                </a:cubicBezTo>
                <a:cubicBezTo>
                  <a:pt x="148" y="353"/>
                  <a:pt x="74" y="280"/>
                  <a:pt x="74" y="191"/>
                </a:cubicBezTo>
                <a:close/>
                <a:moveTo>
                  <a:pt x="398" y="501"/>
                </a:moveTo>
                <a:lnTo>
                  <a:pt x="398" y="501"/>
                </a:lnTo>
                <a:cubicBezTo>
                  <a:pt x="398" y="545"/>
                  <a:pt x="354" y="589"/>
                  <a:pt x="295" y="589"/>
                </a:cubicBezTo>
                <a:cubicBezTo>
                  <a:pt x="133" y="589"/>
                  <a:pt x="133" y="589"/>
                  <a:pt x="133" y="589"/>
                </a:cubicBezTo>
                <a:cubicBezTo>
                  <a:pt x="89" y="589"/>
                  <a:pt x="45" y="545"/>
                  <a:pt x="45" y="501"/>
                </a:cubicBezTo>
                <a:cubicBezTo>
                  <a:pt x="45" y="442"/>
                  <a:pt x="45" y="442"/>
                  <a:pt x="45" y="442"/>
                </a:cubicBezTo>
                <a:cubicBezTo>
                  <a:pt x="45" y="398"/>
                  <a:pt x="74" y="368"/>
                  <a:pt x="118" y="353"/>
                </a:cubicBezTo>
                <a:cubicBezTo>
                  <a:pt x="148" y="383"/>
                  <a:pt x="177" y="398"/>
                  <a:pt x="221" y="398"/>
                </a:cubicBezTo>
                <a:cubicBezTo>
                  <a:pt x="251" y="398"/>
                  <a:pt x="295" y="383"/>
                  <a:pt x="325" y="353"/>
                </a:cubicBezTo>
                <a:cubicBezTo>
                  <a:pt x="368" y="368"/>
                  <a:pt x="398" y="398"/>
                  <a:pt x="398" y="442"/>
                </a:cubicBezTo>
                <a:lnTo>
                  <a:pt x="398" y="501"/>
                </a:lnTo>
                <a:close/>
              </a:path>
            </a:pathLst>
          </a:custGeom>
          <a:solidFill>
            <a:schemeClr val="lt2"/>
          </a:solidFill>
          <a:ln>
            <a:noFill/>
          </a:ln>
        </p:spPr>
        <p:txBody>
          <a:bodyPr anchorCtr="0" anchor="ctr" bIns="34275" lIns="68550" spcFirstLastPara="1" rIns="68550" wrap="square" tIns="34275">
            <a:noAutofit/>
          </a:bodyPr>
          <a:lstStyle/>
          <a:p>
            <a:pPr indent="0" lvl="0" marL="0" marR="0" rtl="0" algn="l">
              <a:spcBef>
                <a:spcPts val="0"/>
              </a:spcBef>
              <a:spcAft>
                <a:spcPts val="0"/>
              </a:spcAft>
              <a:buNone/>
            </a:pPr>
            <a:r>
              <a:t/>
            </a:r>
            <a:endParaRPr sz="1350">
              <a:solidFill>
                <a:schemeClr val="lt2"/>
              </a:solidFill>
              <a:latin typeface="Comfortaa"/>
              <a:ea typeface="Comfortaa"/>
              <a:cs typeface="Comfortaa"/>
              <a:sym typeface="Comfortaa"/>
            </a:endParaRPr>
          </a:p>
        </p:txBody>
      </p:sp>
      <p:sp>
        <p:nvSpPr>
          <p:cNvPr id="232" name="Google Shape;232;p42"/>
          <p:cNvSpPr/>
          <p:nvPr/>
        </p:nvSpPr>
        <p:spPr>
          <a:xfrm>
            <a:off x="3890492" y="516445"/>
            <a:ext cx="281929" cy="211446"/>
          </a:xfrm>
          <a:custGeom>
            <a:rect b="b" l="l" r="r" t="t"/>
            <a:pathLst>
              <a:path extrusionOk="0" h="634" w="634">
                <a:moveTo>
                  <a:pt x="309" y="398"/>
                </a:moveTo>
                <a:lnTo>
                  <a:pt x="309" y="398"/>
                </a:lnTo>
                <a:cubicBezTo>
                  <a:pt x="324" y="398"/>
                  <a:pt x="338" y="383"/>
                  <a:pt x="338" y="368"/>
                </a:cubicBezTo>
                <a:cubicBezTo>
                  <a:pt x="338" y="132"/>
                  <a:pt x="338" y="132"/>
                  <a:pt x="338" y="132"/>
                </a:cubicBezTo>
                <a:cubicBezTo>
                  <a:pt x="338" y="132"/>
                  <a:pt x="324" y="118"/>
                  <a:pt x="309" y="118"/>
                </a:cubicBezTo>
                <a:lnTo>
                  <a:pt x="294" y="132"/>
                </a:lnTo>
                <a:cubicBezTo>
                  <a:pt x="294" y="368"/>
                  <a:pt x="294" y="368"/>
                  <a:pt x="294" y="368"/>
                </a:cubicBezTo>
                <a:cubicBezTo>
                  <a:pt x="294" y="383"/>
                  <a:pt x="309" y="398"/>
                  <a:pt x="309" y="398"/>
                </a:cubicBezTo>
                <a:close/>
                <a:moveTo>
                  <a:pt x="426" y="398"/>
                </a:moveTo>
                <a:lnTo>
                  <a:pt x="426" y="398"/>
                </a:lnTo>
                <a:cubicBezTo>
                  <a:pt x="442" y="398"/>
                  <a:pt x="456" y="383"/>
                  <a:pt x="456" y="368"/>
                </a:cubicBezTo>
                <a:cubicBezTo>
                  <a:pt x="456" y="191"/>
                  <a:pt x="456" y="191"/>
                  <a:pt x="456" y="191"/>
                </a:cubicBezTo>
                <a:cubicBezTo>
                  <a:pt x="456" y="191"/>
                  <a:pt x="442" y="177"/>
                  <a:pt x="426" y="177"/>
                </a:cubicBezTo>
                <a:lnTo>
                  <a:pt x="412" y="191"/>
                </a:lnTo>
                <a:cubicBezTo>
                  <a:pt x="412" y="368"/>
                  <a:pt x="412" y="368"/>
                  <a:pt x="412" y="368"/>
                </a:cubicBezTo>
                <a:cubicBezTo>
                  <a:pt x="412" y="383"/>
                  <a:pt x="426" y="398"/>
                  <a:pt x="426" y="398"/>
                </a:cubicBezTo>
                <a:close/>
                <a:moveTo>
                  <a:pt x="191" y="398"/>
                </a:moveTo>
                <a:lnTo>
                  <a:pt x="191" y="398"/>
                </a:lnTo>
                <a:cubicBezTo>
                  <a:pt x="206" y="398"/>
                  <a:pt x="221" y="383"/>
                  <a:pt x="221" y="368"/>
                </a:cubicBezTo>
                <a:cubicBezTo>
                  <a:pt x="221" y="294"/>
                  <a:pt x="221" y="294"/>
                  <a:pt x="221" y="294"/>
                </a:cubicBezTo>
                <a:cubicBezTo>
                  <a:pt x="221" y="280"/>
                  <a:pt x="206" y="280"/>
                  <a:pt x="191" y="280"/>
                </a:cubicBezTo>
                <a:cubicBezTo>
                  <a:pt x="191" y="280"/>
                  <a:pt x="176" y="280"/>
                  <a:pt x="176" y="294"/>
                </a:cubicBezTo>
                <a:cubicBezTo>
                  <a:pt x="176" y="368"/>
                  <a:pt x="176" y="368"/>
                  <a:pt x="176" y="368"/>
                </a:cubicBezTo>
                <a:cubicBezTo>
                  <a:pt x="176" y="383"/>
                  <a:pt x="191" y="398"/>
                  <a:pt x="191" y="398"/>
                </a:cubicBezTo>
                <a:close/>
                <a:moveTo>
                  <a:pt x="0" y="0"/>
                </a:moveTo>
                <a:lnTo>
                  <a:pt x="0" y="0"/>
                </a:lnTo>
                <a:cubicBezTo>
                  <a:pt x="0" y="44"/>
                  <a:pt x="0" y="44"/>
                  <a:pt x="0" y="44"/>
                </a:cubicBezTo>
                <a:cubicBezTo>
                  <a:pt x="44" y="44"/>
                  <a:pt x="44" y="44"/>
                  <a:pt x="44" y="44"/>
                </a:cubicBezTo>
                <a:cubicBezTo>
                  <a:pt x="44" y="73"/>
                  <a:pt x="44" y="412"/>
                  <a:pt x="44" y="412"/>
                </a:cubicBezTo>
                <a:cubicBezTo>
                  <a:pt x="44" y="456"/>
                  <a:pt x="73" y="486"/>
                  <a:pt x="117" y="486"/>
                </a:cubicBezTo>
                <a:cubicBezTo>
                  <a:pt x="235" y="486"/>
                  <a:pt x="235" y="486"/>
                  <a:pt x="235" y="486"/>
                </a:cubicBezTo>
                <a:cubicBezTo>
                  <a:pt x="162" y="633"/>
                  <a:pt x="162" y="633"/>
                  <a:pt x="162" y="633"/>
                </a:cubicBezTo>
                <a:cubicBezTo>
                  <a:pt x="221" y="633"/>
                  <a:pt x="221" y="633"/>
                  <a:pt x="221" y="633"/>
                </a:cubicBezTo>
                <a:cubicBezTo>
                  <a:pt x="294" y="486"/>
                  <a:pt x="294" y="486"/>
                  <a:pt x="294" y="486"/>
                </a:cubicBezTo>
                <a:cubicBezTo>
                  <a:pt x="338" y="486"/>
                  <a:pt x="338" y="486"/>
                  <a:pt x="338" y="486"/>
                </a:cubicBezTo>
                <a:cubicBezTo>
                  <a:pt x="412" y="633"/>
                  <a:pt x="412" y="633"/>
                  <a:pt x="412" y="633"/>
                </a:cubicBezTo>
                <a:cubicBezTo>
                  <a:pt x="471" y="633"/>
                  <a:pt x="471" y="633"/>
                  <a:pt x="471" y="633"/>
                </a:cubicBezTo>
                <a:cubicBezTo>
                  <a:pt x="397" y="486"/>
                  <a:pt x="397" y="486"/>
                  <a:pt x="397" y="486"/>
                </a:cubicBezTo>
                <a:cubicBezTo>
                  <a:pt x="515" y="486"/>
                  <a:pt x="515" y="486"/>
                  <a:pt x="515" y="486"/>
                </a:cubicBezTo>
                <a:cubicBezTo>
                  <a:pt x="559" y="486"/>
                  <a:pt x="588" y="456"/>
                  <a:pt x="588" y="412"/>
                </a:cubicBezTo>
                <a:cubicBezTo>
                  <a:pt x="588" y="412"/>
                  <a:pt x="588" y="73"/>
                  <a:pt x="588" y="44"/>
                </a:cubicBezTo>
                <a:cubicBezTo>
                  <a:pt x="633" y="44"/>
                  <a:pt x="633" y="44"/>
                  <a:pt x="633" y="44"/>
                </a:cubicBezTo>
                <a:cubicBezTo>
                  <a:pt x="633" y="0"/>
                  <a:pt x="633" y="0"/>
                  <a:pt x="633" y="0"/>
                </a:cubicBezTo>
                <a:lnTo>
                  <a:pt x="0" y="0"/>
                </a:lnTo>
                <a:close/>
                <a:moveTo>
                  <a:pt x="544" y="412"/>
                </a:moveTo>
                <a:lnTo>
                  <a:pt x="544" y="412"/>
                </a:lnTo>
                <a:cubicBezTo>
                  <a:pt x="544" y="442"/>
                  <a:pt x="530" y="456"/>
                  <a:pt x="515" y="456"/>
                </a:cubicBezTo>
                <a:cubicBezTo>
                  <a:pt x="117" y="456"/>
                  <a:pt x="117" y="456"/>
                  <a:pt x="117" y="456"/>
                </a:cubicBezTo>
                <a:cubicBezTo>
                  <a:pt x="88" y="456"/>
                  <a:pt x="73" y="442"/>
                  <a:pt x="73" y="412"/>
                </a:cubicBezTo>
                <a:cubicBezTo>
                  <a:pt x="73" y="412"/>
                  <a:pt x="73" y="59"/>
                  <a:pt x="73" y="44"/>
                </a:cubicBezTo>
                <a:cubicBezTo>
                  <a:pt x="544" y="44"/>
                  <a:pt x="544" y="44"/>
                  <a:pt x="544" y="44"/>
                </a:cubicBezTo>
                <a:cubicBezTo>
                  <a:pt x="544" y="73"/>
                  <a:pt x="544" y="412"/>
                  <a:pt x="544" y="412"/>
                </a:cubicBezTo>
                <a:close/>
              </a:path>
            </a:pathLst>
          </a:custGeom>
          <a:solidFill>
            <a:schemeClr val="lt2"/>
          </a:solidFill>
          <a:ln>
            <a:noFill/>
          </a:ln>
        </p:spPr>
        <p:txBody>
          <a:bodyPr anchorCtr="0" anchor="ctr" bIns="34275" lIns="68550" spcFirstLastPara="1" rIns="68550" wrap="square" tIns="34275">
            <a:noAutofit/>
          </a:bodyPr>
          <a:lstStyle/>
          <a:p>
            <a:pPr indent="0" lvl="0" marL="0" marR="0" rtl="0" algn="l">
              <a:spcBef>
                <a:spcPts val="0"/>
              </a:spcBef>
              <a:spcAft>
                <a:spcPts val="0"/>
              </a:spcAft>
              <a:buNone/>
            </a:pPr>
            <a:r>
              <a:t/>
            </a:r>
            <a:endParaRPr sz="1350">
              <a:solidFill>
                <a:schemeClr val="lt2"/>
              </a:solidFill>
              <a:latin typeface="Comfortaa"/>
              <a:ea typeface="Comfortaa"/>
              <a:cs typeface="Comfortaa"/>
              <a:sym typeface="Comfortaa"/>
            </a:endParaRPr>
          </a:p>
        </p:txBody>
      </p:sp>
      <p:sp>
        <p:nvSpPr>
          <p:cNvPr id="233" name="Google Shape;233;p42"/>
          <p:cNvSpPr/>
          <p:nvPr/>
        </p:nvSpPr>
        <p:spPr>
          <a:xfrm>
            <a:off x="2582179" y="516445"/>
            <a:ext cx="250604" cy="211447"/>
          </a:xfrm>
          <a:custGeom>
            <a:rect b="b" l="l" r="r" t="t"/>
            <a:pathLst>
              <a:path extrusionOk="0" h="619" w="545">
                <a:moveTo>
                  <a:pt x="412" y="368"/>
                </a:moveTo>
                <a:lnTo>
                  <a:pt x="412" y="368"/>
                </a:lnTo>
                <a:cubicBezTo>
                  <a:pt x="132" y="368"/>
                  <a:pt x="132" y="368"/>
                  <a:pt x="132" y="368"/>
                </a:cubicBezTo>
                <a:cubicBezTo>
                  <a:pt x="118" y="368"/>
                  <a:pt x="118" y="383"/>
                  <a:pt x="118" y="383"/>
                </a:cubicBezTo>
                <a:cubicBezTo>
                  <a:pt x="118" y="398"/>
                  <a:pt x="118" y="412"/>
                  <a:pt x="132" y="412"/>
                </a:cubicBezTo>
                <a:cubicBezTo>
                  <a:pt x="412" y="412"/>
                  <a:pt x="412" y="412"/>
                  <a:pt x="412" y="412"/>
                </a:cubicBezTo>
                <a:cubicBezTo>
                  <a:pt x="412" y="412"/>
                  <a:pt x="427" y="398"/>
                  <a:pt x="427" y="383"/>
                </a:cubicBezTo>
                <a:lnTo>
                  <a:pt x="412" y="368"/>
                </a:lnTo>
                <a:close/>
                <a:moveTo>
                  <a:pt x="412" y="471"/>
                </a:moveTo>
                <a:lnTo>
                  <a:pt x="412" y="471"/>
                </a:lnTo>
                <a:cubicBezTo>
                  <a:pt x="132" y="471"/>
                  <a:pt x="132" y="471"/>
                  <a:pt x="132" y="471"/>
                </a:cubicBezTo>
                <a:cubicBezTo>
                  <a:pt x="118" y="471"/>
                  <a:pt x="118" y="471"/>
                  <a:pt x="118" y="486"/>
                </a:cubicBezTo>
                <a:cubicBezTo>
                  <a:pt x="118" y="501"/>
                  <a:pt x="118" y="501"/>
                  <a:pt x="132" y="501"/>
                </a:cubicBezTo>
                <a:cubicBezTo>
                  <a:pt x="412" y="501"/>
                  <a:pt x="412" y="501"/>
                  <a:pt x="412" y="501"/>
                </a:cubicBezTo>
                <a:cubicBezTo>
                  <a:pt x="412" y="501"/>
                  <a:pt x="427" y="501"/>
                  <a:pt x="427" y="486"/>
                </a:cubicBezTo>
                <a:cubicBezTo>
                  <a:pt x="427" y="471"/>
                  <a:pt x="412" y="471"/>
                  <a:pt x="412" y="471"/>
                </a:cubicBezTo>
                <a:close/>
                <a:moveTo>
                  <a:pt x="471" y="74"/>
                </a:moveTo>
                <a:lnTo>
                  <a:pt x="471" y="74"/>
                </a:lnTo>
                <a:cubicBezTo>
                  <a:pt x="412" y="74"/>
                  <a:pt x="412" y="74"/>
                  <a:pt x="412" y="74"/>
                </a:cubicBezTo>
                <a:cubicBezTo>
                  <a:pt x="412" y="29"/>
                  <a:pt x="412" y="29"/>
                  <a:pt x="412" y="29"/>
                </a:cubicBezTo>
                <a:cubicBezTo>
                  <a:pt x="353" y="29"/>
                  <a:pt x="353" y="29"/>
                  <a:pt x="353" y="29"/>
                </a:cubicBezTo>
                <a:cubicBezTo>
                  <a:pt x="339" y="15"/>
                  <a:pt x="309" y="0"/>
                  <a:pt x="265" y="0"/>
                </a:cubicBezTo>
                <a:cubicBezTo>
                  <a:pt x="235" y="0"/>
                  <a:pt x="206" y="15"/>
                  <a:pt x="191" y="29"/>
                </a:cubicBezTo>
                <a:cubicBezTo>
                  <a:pt x="132" y="29"/>
                  <a:pt x="132" y="29"/>
                  <a:pt x="132" y="29"/>
                </a:cubicBezTo>
                <a:cubicBezTo>
                  <a:pt x="132" y="74"/>
                  <a:pt x="132" y="74"/>
                  <a:pt x="132" y="74"/>
                </a:cubicBezTo>
                <a:cubicBezTo>
                  <a:pt x="73" y="74"/>
                  <a:pt x="73" y="74"/>
                  <a:pt x="73" y="74"/>
                </a:cubicBezTo>
                <a:cubicBezTo>
                  <a:pt x="29" y="74"/>
                  <a:pt x="0" y="103"/>
                  <a:pt x="0" y="147"/>
                </a:cubicBezTo>
                <a:cubicBezTo>
                  <a:pt x="0" y="545"/>
                  <a:pt x="0" y="545"/>
                  <a:pt x="0" y="545"/>
                </a:cubicBezTo>
                <a:cubicBezTo>
                  <a:pt x="0" y="589"/>
                  <a:pt x="29" y="618"/>
                  <a:pt x="73" y="618"/>
                </a:cubicBezTo>
                <a:cubicBezTo>
                  <a:pt x="471" y="618"/>
                  <a:pt x="471" y="618"/>
                  <a:pt x="471" y="618"/>
                </a:cubicBezTo>
                <a:cubicBezTo>
                  <a:pt x="515" y="618"/>
                  <a:pt x="544" y="589"/>
                  <a:pt x="544" y="545"/>
                </a:cubicBezTo>
                <a:cubicBezTo>
                  <a:pt x="544" y="147"/>
                  <a:pt x="544" y="147"/>
                  <a:pt x="544" y="147"/>
                </a:cubicBezTo>
                <a:cubicBezTo>
                  <a:pt x="544" y="103"/>
                  <a:pt x="515" y="74"/>
                  <a:pt x="471" y="74"/>
                </a:cubicBezTo>
                <a:close/>
                <a:moveTo>
                  <a:pt x="177" y="74"/>
                </a:moveTo>
                <a:lnTo>
                  <a:pt x="177" y="74"/>
                </a:lnTo>
                <a:cubicBezTo>
                  <a:pt x="221" y="74"/>
                  <a:pt x="221" y="74"/>
                  <a:pt x="221" y="74"/>
                </a:cubicBezTo>
                <a:cubicBezTo>
                  <a:pt x="221" y="59"/>
                  <a:pt x="235" y="29"/>
                  <a:pt x="265" y="29"/>
                </a:cubicBezTo>
                <a:cubicBezTo>
                  <a:pt x="294" y="29"/>
                  <a:pt x="324" y="59"/>
                  <a:pt x="324" y="74"/>
                </a:cubicBezTo>
                <a:cubicBezTo>
                  <a:pt x="368" y="74"/>
                  <a:pt x="368" y="74"/>
                  <a:pt x="368" y="74"/>
                </a:cubicBezTo>
                <a:cubicBezTo>
                  <a:pt x="368" y="147"/>
                  <a:pt x="368" y="147"/>
                  <a:pt x="368" y="147"/>
                </a:cubicBezTo>
                <a:cubicBezTo>
                  <a:pt x="177" y="147"/>
                  <a:pt x="177" y="147"/>
                  <a:pt x="177" y="147"/>
                </a:cubicBezTo>
                <a:lnTo>
                  <a:pt x="177" y="74"/>
                </a:lnTo>
                <a:close/>
                <a:moveTo>
                  <a:pt x="500" y="545"/>
                </a:moveTo>
                <a:lnTo>
                  <a:pt x="500" y="545"/>
                </a:lnTo>
                <a:cubicBezTo>
                  <a:pt x="500" y="559"/>
                  <a:pt x="486" y="589"/>
                  <a:pt x="471" y="589"/>
                </a:cubicBezTo>
                <a:cubicBezTo>
                  <a:pt x="73" y="589"/>
                  <a:pt x="73" y="589"/>
                  <a:pt x="73" y="589"/>
                </a:cubicBezTo>
                <a:cubicBezTo>
                  <a:pt x="59" y="589"/>
                  <a:pt x="29" y="559"/>
                  <a:pt x="29" y="545"/>
                </a:cubicBezTo>
                <a:cubicBezTo>
                  <a:pt x="29" y="147"/>
                  <a:pt x="29" y="147"/>
                  <a:pt x="29" y="147"/>
                </a:cubicBezTo>
                <a:cubicBezTo>
                  <a:pt x="29" y="133"/>
                  <a:pt x="59" y="118"/>
                  <a:pt x="73" y="118"/>
                </a:cubicBezTo>
                <a:cubicBezTo>
                  <a:pt x="132" y="118"/>
                  <a:pt x="132" y="118"/>
                  <a:pt x="132" y="118"/>
                </a:cubicBezTo>
                <a:cubicBezTo>
                  <a:pt x="132" y="192"/>
                  <a:pt x="132" y="192"/>
                  <a:pt x="132" y="192"/>
                </a:cubicBezTo>
                <a:cubicBezTo>
                  <a:pt x="412" y="192"/>
                  <a:pt x="412" y="192"/>
                  <a:pt x="412" y="192"/>
                </a:cubicBezTo>
                <a:cubicBezTo>
                  <a:pt x="412" y="118"/>
                  <a:pt x="412" y="118"/>
                  <a:pt x="412" y="118"/>
                </a:cubicBezTo>
                <a:cubicBezTo>
                  <a:pt x="471" y="118"/>
                  <a:pt x="471" y="118"/>
                  <a:pt x="471" y="118"/>
                </a:cubicBezTo>
                <a:cubicBezTo>
                  <a:pt x="486" y="118"/>
                  <a:pt x="500" y="133"/>
                  <a:pt x="500" y="147"/>
                </a:cubicBezTo>
                <a:lnTo>
                  <a:pt x="500" y="545"/>
                </a:lnTo>
                <a:close/>
                <a:moveTo>
                  <a:pt x="412" y="265"/>
                </a:moveTo>
                <a:lnTo>
                  <a:pt x="412" y="265"/>
                </a:lnTo>
                <a:cubicBezTo>
                  <a:pt x="132" y="265"/>
                  <a:pt x="132" y="265"/>
                  <a:pt x="132" y="265"/>
                </a:cubicBezTo>
                <a:cubicBezTo>
                  <a:pt x="118" y="265"/>
                  <a:pt x="118" y="280"/>
                  <a:pt x="118" y="295"/>
                </a:cubicBezTo>
                <a:cubicBezTo>
                  <a:pt x="118" y="295"/>
                  <a:pt x="118" y="309"/>
                  <a:pt x="132" y="309"/>
                </a:cubicBezTo>
                <a:cubicBezTo>
                  <a:pt x="412" y="309"/>
                  <a:pt x="412" y="309"/>
                  <a:pt x="412" y="309"/>
                </a:cubicBezTo>
                <a:lnTo>
                  <a:pt x="427" y="295"/>
                </a:lnTo>
                <a:cubicBezTo>
                  <a:pt x="427" y="280"/>
                  <a:pt x="412" y="265"/>
                  <a:pt x="412" y="265"/>
                </a:cubicBezTo>
                <a:close/>
              </a:path>
            </a:pathLst>
          </a:custGeom>
          <a:solidFill>
            <a:schemeClr val="lt2"/>
          </a:solidFill>
          <a:ln>
            <a:noFill/>
          </a:ln>
        </p:spPr>
        <p:txBody>
          <a:bodyPr anchorCtr="0" anchor="ctr" bIns="34275" lIns="68550" spcFirstLastPara="1" rIns="68550" wrap="square" tIns="34275">
            <a:noAutofit/>
          </a:bodyPr>
          <a:lstStyle/>
          <a:p>
            <a:pPr indent="0" lvl="0" marL="0" marR="0" rtl="0" algn="l">
              <a:spcBef>
                <a:spcPts val="0"/>
              </a:spcBef>
              <a:spcAft>
                <a:spcPts val="0"/>
              </a:spcAft>
              <a:buNone/>
            </a:pPr>
            <a:r>
              <a:t/>
            </a:r>
            <a:endParaRPr sz="1350">
              <a:solidFill>
                <a:schemeClr val="lt2"/>
              </a:solidFill>
              <a:latin typeface="Comfortaa"/>
              <a:ea typeface="Comfortaa"/>
              <a:cs typeface="Comfortaa"/>
              <a:sym typeface="Comfortaa"/>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par>
                                <p:cTn fill="hold" nodeType="with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500"/>
                                        <p:tgtEl>
                                          <p:spTgt spid="221"/>
                                        </p:tgtEl>
                                      </p:cBhvr>
                                    </p:animEffect>
                                  </p:childTnLst>
                                </p:cTn>
                              </p:par>
                              <p:par>
                                <p:cTn fill="hold" nodeType="withEffect" presetClass="entr" presetID="2" presetSubtype="2">
                                  <p:stCondLst>
                                    <p:cond delay="250"/>
                                  </p:stCondLst>
                                  <p:childTnLst>
                                    <p:set>
                                      <p:cBhvr>
                                        <p:cTn dur="1" fill="hold">
                                          <p:stCondLst>
                                            <p:cond delay="0"/>
                                          </p:stCondLst>
                                        </p:cTn>
                                        <p:tgtEl>
                                          <p:spTgt spid="223"/>
                                        </p:tgtEl>
                                        <p:attrNameLst>
                                          <p:attrName>style.visibility</p:attrName>
                                        </p:attrNameLst>
                                      </p:cBhvr>
                                      <p:to>
                                        <p:strVal val="visible"/>
                                      </p:to>
                                    </p:set>
                                    <p:anim calcmode="lin" valueType="num">
                                      <p:cBhvr additive="base">
                                        <p:cTn dur="1000"/>
                                        <p:tgtEl>
                                          <p:spTgt spid="22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500"/>
                                  </p:stCondLst>
                                  <p:childTnLst>
                                    <p:set>
                                      <p:cBhvr>
                                        <p:cTn dur="1" fill="hold">
                                          <p:stCondLst>
                                            <p:cond delay="0"/>
                                          </p:stCondLst>
                                        </p:cTn>
                                        <p:tgtEl>
                                          <p:spTgt spid="224"/>
                                        </p:tgtEl>
                                        <p:attrNameLst>
                                          <p:attrName>style.visibility</p:attrName>
                                        </p:attrNameLst>
                                      </p:cBhvr>
                                      <p:to>
                                        <p:strVal val="visible"/>
                                      </p:to>
                                    </p:set>
                                    <p:anim calcmode="lin" valueType="num">
                                      <p:cBhvr additive="base">
                                        <p:cTn dur="1000"/>
                                        <p:tgtEl>
                                          <p:spTgt spid="224"/>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100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par>
                                <p:cTn fill="hold" nodeType="withEffect" presetClass="entr" presetID="10" presetSubtype="0">
                                  <p:stCondLst>
                                    <p:cond delay="100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100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125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par>
                                <p:cTn fill="hold" nodeType="withEffect" presetClass="entr" presetID="10" presetSubtype="0">
                                  <p:stCondLst>
                                    <p:cond delay="125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par>
                                <p:cTn fill="hold" nodeType="withEffect" presetClass="entr" presetID="10" presetSubtype="0">
                                  <p:stCondLst>
                                    <p:cond delay="125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par>
                                <p:cTn fill="hold" nodeType="withEffect" presetClass="entr" presetID="10" presetSubtype="0">
                                  <p:stCondLst>
                                    <p:cond delay="150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par>
                                <p:cTn fill="hold" nodeType="withEffect" presetClass="entr" presetID="10" presetSubtype="0">
                                  <p:stCondLst>
                                    <p:cond delay="150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par>
                                <p:cTn fill="hold" nodeType="withEffect" presetClass="entr" presetID="10" presetSubtype="0">
                                  <p:stCondLst>
                                    <p:cond delay="150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pic>
        <p:nvPicPr>
          <p:cNvPr id="238" name="Google Shape;238;p43"/>
          <p:cNvPicPr preferRelativeResize="0"/>
          <p:nvPr>
            <p:ph idx="2" type="pic"/>
          </p:nvPr>
        </p:nvPicPr>
        <p:blipFill rotWithShape="1">
          <a:blip r:embed="rId3">
            <a:alphaModFix/>
          </a:blip>
          <a:srcRect b="11674" l="0" r="0" t="11674"/>
          <a:stretch/>
        </p:blipFill>
        <p:spPr>
          <a:xfrm>
            <a:off x="-602" y="2"/>
            <a:ext cx="9144600" cy="4660200"/>
          </a:xfrm>
          <a:prstGeom prst="rect">
            <a:avLst/>
          </a:prstGeom>
          <a:solidFill>
            <a:srgbClr val="F2F2F2"/>
          </a:solidFill>
          <a:ln>
            <a:noFill/>
          </a:ln>
        </p:spPr>
      </p:pic>
      <p:sp>
        <p:nvSpPr>
          <p:cNvPr id="239" name="Google Shape;239;p43"/>
          <p:cNvSpPr/>
          <p:nvPr/>
        </p:nvSpPr>
        <p:spPr>
          <a:xfrm>
            <a:off x="1" y="0"/>
            <a:ext cx="5857500" cy="4660200"/>
          </a:xfrm>
          <a:prstGeom prst="rect">
            <a:avLst/>
          </a:prstGeom>
          <a:solidFill>
            <a:schemeClr val="dk2">
              <a:alpha val="89803"/>
            </a:schemeClr>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240" name="Google Shape;240;p43"/>
          <p:cNvSpPr txBox="1"/>
          <p:nvPr>
            <p:ph type="title"/>
          </p:nvPr>
        </p:nvSpPr>
        <p:spPr>
          <a:xfrm>
            <a:off x="504400" y="2588150"/>
            <a:ext cx="5109600" cy="1112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
              <a:t>Create more </a:t>
            </a:r>
            <a:r>
              <a:rPr lang="en">
                <a:solidFill>
                  <a:schemeClr val="accent1"/>
                </a:solidFill>
              </a:rPr>
              <a:t>transparency</a:t>
            </a:r>
            <a:r>
              <a:rPr lang="en"/>
              <a:t> on expected </a:t>
            </a:r>
            <a:r>
              <a:rPr lang="en">
                <a:solidFill>
                  <a:schemeClr val="accent1"/>
                </a:solidFill>
              </a:rPr>
              <a:t>debt-to-income ratio </a:t>
            </a:r>
            <a:r>
              <a:rPr lang="en">
                <a:solidFill>
                  <a:srgbClr val="FFFFFF"/>
                </a:solidFill>
              </a:rPr>
              <a:t>at graduation before you attend.</a:t>
            </a:r>
            <a:endParaRPr>
              <a:solidFill>
                <a:srgbClr val="FFFFFF"/>
              </a:solidFill>
            </a:endParaRPr>
          </a:p>
          <a:p>
            <a:pPr indent="0" lvl="0" marL="0" rtl="0" algn="l">
              <a:lnSpc>
                <a:spcPct val="90000"/>
              </a:lnSpc>
              <a:spcBef>
                <a:spcPts val="0"/>
              </a:spcBef>
              <a:spcAft>
                <a:spcPts val="0"/>
              </a:spcAft>
              <a:buNone/>
            </a:pPr>
            <a:r>
              <a:t/>
            </a:r>
            <a:endParaRPr/>
          </a:p>
          <a:p>
            <a:pPr indent="0" lvl="0" marL="0" rtl="0" algn="l">
              <a:lnSpc>
                <a:spcPct val="90000"/>
              </a:lnSpc>
              <a:spcBef>
                <a:spcPts val="0"/>
              </a:spcBef>
              <a:spcAft>
                <a:spcPts val="0"/>
              </a:spcAft>
              <a:buClr>
                <a:schemeClr val="lt2"/>
              </a:buClr>
              <a:buSzPts val="3000"/>
              <a:buFont typeface="Lato Black"/>
              <a:buNone/>
            </a:pPr>
            <a:r>
              <a:t/>
            </a:r>
            <a:endParaRPr/>
          </a:p>
        </p:txBody>
      </p:sp>
      <p:sp>
        <p:nvSpPr>
          <p:cNvPr id="241" name="Google Shape;241;p43"/>
          <p:cNvSpPr/>
          <p:nvPr/>
        </p:nvSpPr>
        <p:spPr>
          <a:xfrm>
            <a:off x="5760659" y="0"/>
            <a:ext cx="96749" cy="983635"/>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242" name="Google Shape;242;p43"/>
          <p:cNvSpPr txBox="1"/>
          <p:nvPr/>
        </p:nvSpPr>
        <p:spPr>
          <a:xfrm>
            <a:off x="504400" y="983625"/>
            <a:ext cx="2985600" cy="636600"/>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None/>
            </a:pPr>
            <a:r>
              <a:rPr lang="en" sz="3000">
                <a:solidFill>
                  <a:schemeClr val="lt2"/>
                </a:solidFill>
                <a:highlight>
                  <a:schemeClr val="accent1"/>
                </a:highlight>
                <a:latin typeface="Lato Black"/>
                <a:ea typeface="Lato Black"/>
                <a:cs typeface="Lato Black"/>
                <a:sym typeface="Lato Black"/>
              </a:rPr>
              <a:t>Business</a:t>
            </a:r>
            <a:r>
              <a:rPr lang="en">
                <a:solidFill>
                  <a:schemeClr val="lt1"/>
                </a:solidFill>
                <a:highlight>
                  <a:schemeClr val="accent1"/>
                </a:highlight>
                <a:latin typeface="Comfortaa"/>
                <a:ea typeface="Comfortaa"/>
                <a:cs typeface="Comfortaa"/>
                <a:sym typeface="Comfortaa"/>
              </a:rPr>
              <a:t> </a:t>
            </a:r>
            <a:r>
              <a:rPr lang="en" sz="3000">
                <a:solidFill>
                  <a:schemeClr val="lt2"/>
                </a:solidFill>
                <a:highlight>
                  <a:schemeClr val="accent1"/>
                </a:highlight>
                <a:latin typeface="Lato Black"/>
                <a:ea typeface="Lato Black"/>
                <a:cs typeface="Lato Black"/>
                <a:sym typeface="Lato Black"/>
              </a:rPr>
              <a:t>Case:</a:t>
            </a:r>
            <a:endParaRPr>
              <a:solidFill>
                <a:schemeClr val="lt1"/>
              </a:solidFill>
              <a:highlight>
                <a:schemeClr val="accent1"/>
              </a:highlight>
              <a:latin typeface="Comfortaa"/>
              <a:ea typeface="Comfortaa"/>
              <a:cs typeface="Comfortaa"/>
              <a:sym typeface="Comfortaa"/>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500"/>
                                        <p:tgtEl>
                                          <p:spTgt spid="239"/>
                                        </p:tgtEl>
                                      </p:cBhvr>
                                    </p:animEffect>
                                  </p:childTnLst>
                                </p:cTn>
                              </p:par>
                              <p:par>
                                <p:cTn fill="hold" nodeType="withEffect" presetClass="entr" presetID="10" presetSubtype="0">
                                  <p:stCondLst>
                                    <p:cond delay="500"/>
                                  </p:stCondLst>
                                  <p:childTnLst>
                                    <p:set>
                                      <p:cBhvr>
                                        <p:cTn dur="1" fill="hold">
                                          <p:stCondLst>
                                            <p:cond delay="0"/>
                                          </p:stCondLst>
                                        </p:cTn>
                                        <p:tgtEl>
                                          <p:spTgt spid="241"/>
                                        </p:tgtEl>
                                        <p:attrNameLst>
                                          <p:attrName>style.visibility</p:attrName>
                                        </p:attrNameLst>
                                      </p:cBhvr>
                                      <p:to>
                                        <p:strVal val="visible"/>
                                      </p:to>
                                    </p:set>
                                    <p:animEffect filter="fade" transition="in">
                                      <p:cBhvr>
                                        <p:cTn dur="500"/>
                                        <p:tgtEl>
                                          <p:spTgt spid="241"/>
                                        </p:tgtEl>
                                      </p:cBhvr>
                                    </p:animEffect>
                                  </p:childTnLst>
                                </p:cTn>
                              </p:par>
                              <p:par>
                                <p:cTn fill="hold" nodeType="withEffect" presetClass="entr" presetID="2" presetSubtype="1">
                                  <p:stCondLst>
                                    <p:cond delay="750"/>
                                  </p:stCondLst>
                                  <p:childTnLst>
                                    <p:set>
                                      <p:cBhvr>
                                        <p:cTn dur="1" fill="hold">
                                          <p:stCondLst>
                                            <p:cond delay="0"/>
                                          </p:stCondLst>
                                        </p:cTn>
                                        <p:tgtEl>
                                          <p:spTgt spid="240"/>
                                        </p:tgtEl>
                                        <p:attrNameLst>
                                          <p:attrName>style.visibility</p:attrName>
                                        </p:attrNameLst>
                                      </p:cBhvr>
                                      <p:to>
                                        <p:strVal val="visible"/>
                                      </p:to>
                                    </p:set>
                                    <p:anim calcmode="lin" valueType="num">
                                      <p:cBhvr additive="base">
                                        <p:cTn dur="1000"/>
                                        <p:tgtEl>
                                          <p:spTgt spid="24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44"/>
          <p:cNvSpPr txBox="1"/>
          <p:nvPr>
            <p:ph type="title"/>
          </p:nvPr>
        </p:nvSpPr>
        <p:spPr>
          <a:xfrm>
            <a:off x="1197429" y="459137"/>
            <a:ext cx="6749144" cy="542349"/>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Lato Black"/>
              <a:buNone/>
            </a:pPr>
            <a:r>
              <a:rPr lang="en"/>
              <a:t>Technical </a:t>
            </a:r>
            <a:r>
              <a:rPr lang="en">
                <a:solidFill>
                  <a:schemeClr val="accent1"/>
                </a:solidFill>
              </a:rPr>
              <a:t>Methodology</a:t>
            </a:r>
            <a:endParaRPr/>
          </a:p>
        </p:txBody>
      </p:sp>
      <p:sp>
        <p:nvSpPr>
          <p:cNvPr id="248" name="Google Shape;248;p44"/>
          <p:cNvSpPr/>
          <p:nvPr/>
        </p:nvSpPr>
        <p:spPr>
          <a:xfrm>
            <a:off x="635794" y="1644849"/>
            <a:ext cx="2166938" cy="1260872"/>
          </a:xfrm>
          <a:custGeom>
            <a:rect b="b" l="l" r="r" t="t"/>
            <a:pathLst>
              <a:path extrusionOk="0" h="625" w="811">
                <a:moveTo>
                  <a:pt x="811" y="299"/>
                </a:moveTo>
                <a:cubicBezTo>
                  <a:pt x="666" y="4"/>
                  <a:pt x="666" y="4"/>
                  <a:pt x="666" y="4"/>
                </a:cubicBezTo>
                <a:cubicBezTo>
                  <a:pt x="665" y="2"/>
                  <a:pt x="663" y="0"/>
                  <a:pt x="661" y="0"/>
                </a:cubicBezTo>
                <a:cubicBezTo>
                  <a:pt x="6" y="0"/>
                  <a:pt x="6" y="0"/>
                  <a:pt x="6" y="0"/>
                </a:cubicBezTo>
                <a:cubicBezTo>
                  <a:pt x="4" y="0"/>
                  <a:pt x="2" y="1"/>
                  <a:pt x="1" y="3"/>
                </a:cubicBezTo>
                <a:cubicBezTo>
                  <a:pt x="0" y="5"/>
                  <a:pt x="0" y="7"/>
                  <a:pt x="1" y="9"/>
                </a:cubicBezTo>
                <a:cubicBezTo>
                  <a:pt x="144" y="301"/>
                  <a:pt x="144" y="301"/>
                  <a:pt x="144" y="301"/>
                </a:cubicBezTo>
                <a:cubicBezTo>
                  <a:pt x="1" y="594"/>
                  <a:pt x="1" y="594"/>
                  <a:pt x="1" y="594"/>
                </a:cubicBezTo>
                <a:cubicBezTo>
                  <a:pt x="0" y="596"/>
                  <a:pt x="0" y="598"/>
                  <a:pt x="1" y="599"/>
                </a:cubicBezTo>
                <a:cubicBezTo>
                  <a:pt x="2" y="601"/>
                  <a:pt x="4" y="602"/>
                  <a:pt x="6" y="602"/>
                </a:cubicBezTo>
                <a:cubicBezTo>
                  <a:pt x="574" y="602"/>
                  <a:pt x="574" y="602"/>
                  <a:pt x="574" y="602"/>
                </a:cubicBezTo>
                <a:cubicBezTo>
                  <a:pt x="574" y="625"/>
                  <a:pt x="574" y="625"/>
                  <a:pt x="574" y="625"/>
                </a:cubicBezTo>
                <a:cubicBezTo>
                  <a:pt x="625" y="596"/>
                  <a:pt x="625" y="596"/>
                  <a:pt x="625" y="596"/>
                </a:cubicBezTo>
                <a:cubicBezTo>
                  <a:pt x="574" y="567"/>
                  <a:pt x="574" y="567"/>
                  <a:pt x="574" y="567"/>
                </a:cubicBezTo>
                <a:cubicBezTo>
                  <a:pt x="574" y="590"/>
                  <a:pt x="574" y="590"/>
                  <a:pt x="574" y="590"/>
                </a:cubicBezTo>
                <a:cubicBezTo>
                  <a:pt x="16" y="590"/>
                  <a:pt x="16" y="590"/>
                  <a:pt x="16" y="590"/>
                </a:cubicBezTo>
                <a:cubicBezTo>
                  <a:pt x="156" y="304"/>
                  <a:pt x="156" y="304"/>
                  <a:pt x="156" y="304"/>
                </a:cubicBezTo>
                <a:cubicBezTo>
                  <a:pt x="157" y="302"/>
                  <a:pt x="157" y="300"/>
                  <a:pt x="156" y="299"/>
                </a:cubicBezTo>
                <a:cubicBezTo>
                  <a:pt x="16" y="12"/>
                  <a:pt x="16" y="12"/>
                  <a:pt x="16" y="12"/>
                </a:cubicBezTo>
                <a:cubicBezTo>
                  <a:pt x="657" y="12"/>
                  <a:pt x="657" y="12"/>
                  <a:pt x="657" y="12"/>
                </a:cubicBezTo>
                <a:cubicBezTo>
                  <a:pt x="799" y="301"/>
                  <a:pt x="799" y="301"/>
                  <a:pt x="799" y="301"/>
                </a:cubicBezTo>
                <a:cubicBezTo>
                  <a:pt x="656" y="594"/>
                  <a:pt x="656" y="594"/>
                  <a:pt x="656" y="594"/>
                </a:cubicBezTo>
                <a:cubicBezTo>
                  <a:pt x="654" y="597"/>
                  <a:pt x="656" y="600"/>
                  <a:pt x="658" y="602"/>
                </a:cubicBezTo>
                <a:cubicBezTo>
                  <a:pt x="659" y="602"/>
                  <a:pt x="660" y="602"/>
                  <a:pt x="661" y="602"/>
                </a:cubicBezTo>
                <a:cubicBezTo>
                  <a:pt x="663" y="602"/>
                  <a:pt x="665" y="601"/>
                  <a:pt x="666" y="599"/>
                </a:cubicBezTo>
                <a:cubicBezTo>
                  <a:pt x="811" y="304"/>
                  <a:pt x="811" y="304"/>
                  <a:pt x="811" y="304"/>
                </a:cubicBezTo>
                <a:cubicBezTo>
                  <a:pt x="811" y="302"/>
                  <a:pt x="811" y="300"/>
                  <a:pt x="811" y="299"/>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249" name="Google Shape;249;p44"/>
          <p:cNvSpPr/>
          <p:nvPr/>
        </p:nvSpPr>
        <p:spPr>
          <a:xfrm>
            <a:off x="2551510" y="1598415"/>
            <a:ext cx="2166938" cy="1260872"/>
          </a:xfrm>
          <a:custGeom>
            <a:rect b="b" l="l" r="r" t="t"/>
            <a:pathLst>
              <a:path extrusionOk="0" h="625" w="811">
                <a:moveTo>
                  <a:pt x="810" y="322"/>
                </a:moveTo>
                <a:cubicBezTo>
                  <a:pt x="666" y="27"/>
                  <a:pt x="666" y="27"/>
                  <a:pt x="666" y="27"/>
                </a:cubicBezTo>
                <a:cubicBezTo>
                  <a:pt x="664" y="24"/>
                  <a:pt x="661" y="23"/>
                  <a:pt x="658" y="24"/>
                </a:cubicBezTo>
                <a:cubicBezTo>
                  <a:pt x="655" y="25"/>
                  <a:pt x="654" y="29"/>
                  <a:pt x="655" y="32"/>
                </a:cubicBezTo>
                <a:cubicBezTo>
                  <a:pt x="798" y="324"/>
                  <a:pt x="798" y="324"/>
                  <a:pt x="798" y="324"/>
                </a:cubicBezTo>
                <a:cubicBezTo>
                  <a:pt x="657" y="613"/>
                  <a:pt x="657" y="613"/>
                  <a:pt x="657" y="613"/>
                </a:cubicBezTo>
                <a:cubicBezTo>
                  <a:pt x="15" y="613"/>
                  <a:pt x="15" y="613"/>
                  <a:pt x="15" y="613"/>
                </a:cubicBezTo>
                <a:cubicBezTo>
                  <a:pt x="155" y="327"/>
                  <a:pt x="155" y="327"/>
                  <a:pt x="155" y="327"/>
                </a:cubicBezTo>
                <a:cubicBezTo>
                  <a:pt x="156" y="325"/>
                  <a:pt x="156" y="323"/>
                  <a:pt x="155" y="322"/>
                </a:cubicBezTo>
                <a:cubicBezTo>
                  <a:pt x="15" y="35"/>
                  <a:pt x="15" y="35"/>
                  <a:pt x="15" y="35"/>
                </a:cubicBezTo>
                <a:cubicBezTo>
                  <a:pt x="573" y="35"/>
                  <a:pt x="573" y="35"/>
                  <a:pt x="573" y="35"/>
                </a:cubicBezTo>
                <a:cubicBezTo>
                  <a:pt x="573" y="58"/>
                  <a:pt x="573" y="58"/>
                  <a:pt x="573" y="58"/>
                </a:cubicBezTo>
                <a:cubicBezTo>
                  <a:pt x="624" y="29"/>
                  <a:pt x="624" y="29"/>
                  <a:pt x="624" y="29"/>
                </a:cubicBezTo>
                <a:cubicBezTo>
                  <a:pt x="573" y="0"/>
                  <a:pt x="573" y="0"/>
                  <a:pt x="573" y="0"/>
                </a:cubicBezTo>
                <a:cubicBezTo>
                  <a:pt x="573" y="23"/>
                  <a:pt x="573" y="23"/>
                  <a:pt x="573" y="23"/>
                </a:cubicBezTo>
                <a:cubicBezTo>
                  <a:pt x="6" y="23"/>
                  <a:pt x="6" y="23"/>
                  <a:pt x="6" y="23"/>
                </a:cubicBezTo>
                <a:cubicBezTo>
                  <a:pt x="4" y="23"/>
                  <a:pt x="2" y="24"/>
                  <a:pt x="1" y="26"/>
                </a:cubicBezTo>
                <a:cubicBezTo>
                  <a:pt x="0" y="28"/>
                  <a:pt x="0" y="30"/>
                  <a:pt x="0" y="32"/>
                </a:cubicBezTo>
                <a:cubicBezTo>
                  <a:pt x="143" y="324"/>
                  <a:pt x="143" y="324"/>
                  <a:pt x="143" y="324"/>
                </a:cubicBezTo>
                <a:cubicBezTo>
                  <a:pt x="0" y="617"/>
                  <a:pt x="0" y="617"/>
                  <a:pt x="0" y="617"/>
                </a:cubicBezTo>
                <a:cubicBezTo>
                  <a:pt x="0" y="619"/>
                  <a:pt x="0" y="621"/>
                  <a:pt x="1" y="622"/>
                </a:cubicBezTo>
                <a:cubicBezTo>
                  <a:pt x="2" y="624"/>
                  <a:pt x="4" y="625"/>
                  <a:pt x="6" y="625"/>
                </a:cubicBezTo>
                <a:cubicBezTo>
                  <a:pt x="660" y="625"/>
                  <a:pt x="660" y="625"/>
                  <a:pt x="660" y="625"/>
                </a:cubicBezTo>
                <a:cubicBezTo>
                  <a:pt x="663" y="625"/>
                  <a:pt x="665" y="624"/>
                  <a:pt x="666" y="622"/>
                </a:cubicBezTo>
                <a:cubicBezTo>
                  <a:pt x="810" y="327"/>
                  <a:pt x="810" y="327"/>
                  <a:pt x="810" y="327"/>
                </a:cubicBezTo>
                <a:cubicBezTo>
                  <a:pt x="811" y="325"/>
                  <a:pt x="811" y="323"/>
                  <a:pt x="810" y="322"/>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250" name="Google Shape;250;p44"/>
          <p:cNvSpPr/>
          <p:nvPr/>
        </p:nvSpPr>
        <p:spPr>
          <a:xfrm>
            <a:off x="4430317" y="1644849"/>
            <a:ext cx="2166938" cy="1260872"/>
          </a:xfrm>
          <a:custGeom>
            <a:rect b="b" l="l" r="r" t="t"/>
            <a:pathLst>
              <a:path extrusionOk="0" h="625" w="811">
                <a:moveTo>
                  <a:pt x="810" y="299"/>
                </a:moveTo>
                <a:cubicBezTo>
                  <a:pt x="666" y="4"/>
                  <a:pt x="666" y="4"/>
                  <a:pt x="666" y="4"/>
                </a:cubicBezTo>
                <a:cubicBezTo>
                  <a:pt x="665" y="2"/>
                  <a:pt x="663" y="0"/>
                  <a:pt x="661" y="0"/>
                </a:cubicBezTo>
                <a:cubicBezTo>
                  <a:pt x="6" y="0"/>
                  <a:pt x="6" y="0"/>
                  <a:pt x="6" y="0"/>
                </a:cubicBezTo>
                <a:cubicBezTo>
                  <a:pt x="4" y="0"/>
                  <a:pt x="2" y="1"/>
                  <a:pt x="1" y="3"/>
                </a:cubicBezTo>
                <a:cubicBezTo>
                  <a:pt x="0" y="5"/>
                  <a:pt x="0" y="7"/>
                  <a:pt x="1" y="9"/>
                </a:cubicBezTo>
                <a:cubicBezTo>
                  <a:pt x="144" y="301"/>
                  <a:pt x="144" y="301"/>
                  <a:pt x="144" y="301"/>
                </a:cubicBezTo>
                <a:cubicBezTo>
                  <a:pt x="1" y="594"/>
                  <a:pt x="1" y="594"/>
                  <a:pt x="1" y="594"/>
                </a:cubicBezTo>
                <a:cubicBezTo>
                  <a:pt x="0" y="596"/>
                  <a:pt x="0" y="598"/>
                  <a:pt x="1" y="599"/>
                </a:cubicBezTo>
                <a:cubicBezTo>
                  <a:pt x="2" y="601"/>
                  <a:pt x="4" y="602"/>
                  <a:pt x="6" y="602"/>
                </a:cubicBezTo>
                <a:cubicBezTo>
                  <a:pt x="574" y="602"/>
                  <a:pt x="574" y="602"/>
                  <a:pt x="574" y="602"/>
                </a:cubicBezTo>
                <a:cubicBezTo>
                  <a:pt x="574" y="625"/>
                  <a:pt x="574" y="625"/>
                  <a:pt x="574" y="625"/>
                </a:cubicBezTo>
                <a:cubicBezTo>
                  <a:pt x="624" y="596"/>
                  <a:pt x="624" y="596"/>
                  <a:pt x="624" y="596"/>
                </a:cubicBezTo>
                <a:cubicBezTo>
                  <a:pt x="574" y="567"/>
                  <a:pt x="574" y="567"/>
                  <a:pt x="574" y="567"/>
                </a:cubicBezTo>
                <a:cubicBezTo>
                  <a:pt x="574" y="590"/>
                  <a:pt x="574" y="590"/>
                  <a:pt x="574" y="590"/>
                </a:cubicBezTo>
                <a:cubicBezTo>
                  <a:pt x="15" y="590"/>
                  <a:pt x="15" y="590"/>
                  <a:pt x="15" y="590"/>
                </a:cubicBezTo>
                <a:cubicBezTo>
                  <a:pt x="155" y="304"/>
                  <a:pt x="155" y="304"/>
                  <a:pt x="155" y="304"/>
                </a:cubicBezTo>
                <a:cubicBezTo>
                  <a:pt x="156" y="302"/>
                  <a:pt x="156" y="300"/>
                  <a:pt x="155" y="299"/>
                </a:cubicBezTo>
                <a:cubicBezTo>
                  <a:pt x="15" y="12"/>
                  <a:pt x="15" y="12"/>
                  <a:pt x="15" y="12"/>
                </a:cubicBezTo>
                <a:cubicBezTo>
                  <a:pt x="657" y="12"/>
                  <a:pt x="657" y="12"/>
                  <a:pt x="657" y="12"/>
                </a:cubicBezTo>
                <a:cubicBezTo>
                  <a:pt x="798" y="301"/>
                  <a:pt x="798" y="301"/>
                  <a:pt x="798" y="301"/>
                </a:cubicBezTo>
                <a:cubicBezTo>
                  <a:pt x="655" y="594"/>
                  <a:pt x="655" y="594"/>
                  <a:pt x="655" y="594"/>
                </a:cubicBezTo>
                <a:cubicBezTo>
                  <a:pt x="654" y="597"/>
                  <a:pt x="655" y="600"/>
                  <a:pt x="658" y="602"/>
                </a:cubicBezTo>
                <a:cubicBezTo>
                  <a:pt x="659" y="602"/>
                  <a:pt x="660" y="602"/>
                  <a:pt x="661" y="602"/>
                </a:cubicBezTo>
                <a:cubicBezTo>
                  <a:pt x="663" y="602"/>
                  <a:pt x="665" y="601"/>
                  <a:pt x="666" y="599"/>
                </a:cubicBezTo>
                <a:cubicBezTo>
                  <a:pt x="810" y="304"/>
                  <a:pt x="810" y="304"/>
                  <a:pt x="810" y="304"/>
                </a:cubicBezTo>
                <a:cubicBezTo>
                  <a:pt x="811" y="302"/>
                  <a:pt x="811" y="300"/>
                  <a:pt x="810" y="299"/>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251" name="Google Shape;251;p44"/>
          <p:cNvSpPr/>
          <p:nvPr/>
        </p:nvSpPr>
        <p:spPr>
          <a:xfrm>
            <a:off x="6343651" y="1598415"/>
            <a:ext cx="2166938" cy="1260872"/>
          </a:xfrm>
          <a:custGeom>
            <a:rect b="b" l="l" r="r" t="t"/>
            <a:pathLst>
              <a:path extrusionOk="0" h="625" w="811">
                <a:moveTo>
                  <a:pt x="810" y="322"/>
                </a:moveTo>
                <a:cubicBezTo>
                  <a:pt x="666" y="27"/>
                  <a:pt x="666" y="27"/>
                  <a:pt x="666" y="27"/>
                </a:cubicBezTo>
                <a:cubicBezTo>
                  <a:pt x="665" y="24"/>
                  <a:pt x="661" y="23"/>
                  <a:pt x="658" y="24"/>
                </a:cubicBezTo>
                <a:cubicBezTo>
                  <a:pt x="656" y="25"/>
                  <a:pt x="654" y="29"/>
                  <a:pt x="656" y="32"/>
                </a:cubicBezTo>
                <a:cubicBezTo>
                  <a:pt x="799" y="324"/>
                  <a:pt x="799" y="324"/>
                  <a:pt x="799" y="324"/>
                </a:cubicBezTo>
                <a:cubicBezTo>
                  <a:pt x="657" y="613"/>
                  <a:pt x="657" y="613"/>
                  <a:pt x="657" y="613"/>
                </a:cubicBezTo>
                <a:cubicBezTo>
                  <a:pt x="16" y="613"/>
                  <a:pt x="16" y="613"/>
                  <a:pt x="16" y="613"/>
                </a:cubicBezTo>
                <a:cubicBezTo>
                  <a:pt x="156" y="327"/>
                  <a:pt x="156" y="327"/>
                  <a:pt x="156" y="327"/>
                </a:cubicBezTo>
                <a:cubicBezTo>
                  <a:pt x="157" y="325"/>
                  <a:pt x="157" y="323"/>
                  <a:pt x="156" y="322"/>
                </a:cubicBezTo>
                <a:cubicBezTo>
                  <a:pt x="16" y="35"/>
                  <a:pt x="16" y="35"/>
                  <a:pt x="16" y="35"/>
                </a:cubicBezTo>
                <a:cubicBezTo>
                  <a:pt x="574" y="35"/>
                  <a:pt x="574" y="35"/>
                  <a:pt x="574" y="35"/>
                </a:cubicBezTo>
                <a:cubicBezTo>
                  <a:pt x="574" y="58"/>
                  <a:pt x="574" y="58"/>
                  <a:pt x="574" y="58"/>
                </a:cubicBezTo>
                <a:cubicBezTo>
                  <a:pt x="625" y="29"/>
                  <a:pt x="625" y="29"/>
                  <a:pt x="625" y="29"/>
                </a:cubicBezTo>
                <a:cubicBezTo>
                  <a:pt x="574" y="0"/>
                  <a:pt x="574" y="0"/>
                  <a:pt x="574" y="0"/>
                </a:cubicBezTo>
                <a:cubicBezTo>
                  <a:pt x="574" y="23"/>
                  <a:pt x="574" y="23"/>
                  <a:pt x="574" y="23"/>
                </a:cubicBezTo>
                <a:cubicBezTo>
                  <a:pt x="6" y="23"/>
                  <a:pt x="6" y="23"/>
                  <a:pt x="6" y="23"/>
                </a:cubicBezTo>
                <a:cubicBezTo>
                  <a:pt x="4" y="23"/>
                  <a:pt x="2" y="24"/>
                  <a:pt x="1" y="26"/>
                </a:cubicBezTo>
                <a:cubicBezTo>
                  <a:pt x="0" y="28"/>
                  <a:pt x="0" y="30"/>
                  <a:pt x="1" y="32"/>
                </a:cubicBezTo>
                <a:cubicBezTo>
                  <a:pt x="144" y="324"/>
                  <a:pt x="144" y="324"/>
                  <a:pt x="144" y="324"/>
                </a:cubicBezTo>
                <a:cubicBezTo>
                  <a:pt x="1" y="617"/>
                  <a:pt x="1" y="617"/>
                  <a:pt x="1" y="617"/>
                </a:cubicBezTo>
                <a:cubicBezTo>
                  <a:pt x="0" y="619"/>
                  <a:pt x="0" y="621"/>
                  <a:pt x="1" y="622"/>
                </a:cubicBezTo>
                <a:cubicBezTo>
                  <a:pt x="2" y="624"/>
                  <a:pt x="4" y="625"/>
                  <a:pt x="6" y="625"/>
                </a:cubicBezTo>
                <a:cubicBezTo>
                  <a:pt x="661" y="625"/>
                  <a:pt x="661" y="625"/>
                  <a:pt x="661" y="625"/>
                </a:cubicBezTo>
                <a:cubicBezTo>
                  <a:pt x="663" y="625"/>
                  <a:pt x="665" y="624"/>
                  <a:pt x="666" y="622"/>
                </a:cubicBezTo>
                <a:cubicBezTo>
                  <a:pt x="810" y="327"/>
                  <a:pt x="810" y="327"/>
                  <a:pt x="810" y="327"/>
                </a:cubicBezTo>
                <a:cubicBezTo>
                  <a:pt x="811" y="325"/>
                  <a:pt x="811" y="323"/>
                  <a:pt x="810" y="322"/>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252" name="Google Shape;252;p44"/>
          <p:cNvSpPr/>
          <p:nvPr/>
        </p:nvSpPr>
        <p:spPr>
          <a:xfrm>
            <a:off x="1558974" y="1950250"/>
            <a:ext cx="356830" cy="286786"/>
          </a:xfrm>
          <a:custGeom>
            <a:rect b="b" l="l" r="r" t="t"/>
            <a:pathLst>
              <a:path extrusionOk="0" h="308372" w="352425">
                <a:moveTo>
                  <a:pt x="140419" y="132159"/>
                </a:moveTo>
                <a:cubicBezTo>
                  <a:pt x="138088" y="132219"/>
                  <a:pt x="136143" y="133028"/>
                  <a:pt x="134586" y="134586"/>
                </a:cubicBezTo>
                <a:cubicBezTo>
                  <a:pt x="133029" y="136143"/>
                  <a:pt x="132220" y="138087"/>
                  <a:pt x="132160" y="140419"/>
                </a:cubicBezTo>
                <a:lnTo>
                  <a:pt x="132160" y="145926"/>
                </a:lnTo>
                <a:cubicBezTo>
                  <a:pt x="132220" y="148257"/>
                  <a:pt x="133029" y="150202"/>
                  <a:pt x="134586" y="151759"/>
                </a:cubicBezTo>
                <a:cubicBezTo>
                  <a:pt x="136143" y="153317"/>
                  <a:pt x="138088" y="154125"/>
                  <a:pt x="140419" y="154186"/>
                </a:cubicBezTo>
                <a:lnTo>
                  <a:pt x="212006" y="154186"/>
                </a:lnTo>
                <a:cubicBezTo>
                  <a:pt x="214337" y="154125"/>
                  <a:pt x="216282" y="153317"/>
                  <a:pt x="217839" y="151759"/>
                </a:cubicBezTo>
                <a:cubicBezTo>
                  <a:pt x="219397" y="150202"/>
                  <a:pt x="220206" y="148257"/>
                  <a:pt x="220266" y="145926"/>
                </a:cubicBezTo>
                <a:lnTo>
                  <a:pt x="220266" y="140419"/>
                </a:lnTo>
                <a:cubicBezTo>
                  <a:pt x="220206" y="138087"/>
                  <a:pt x="219397" y="136143"/>
                  <a:pt x="217839" y="134586"/>
                </a:cubicBezTo>
                <a:cubicBezTo>
                  <a:pt x="216282" y="133028"/>
                  <a:pt x="214337" y="132219"/>
                  <a:pt x="212006" y="132159"/>
                </a:cubicBezTo>
                <a:close/>
                <a:moveTo>
                  <a:pt x="22027" y="88106"/>
                </a:moveTo>
                <a:lnTo>
                  <a:pt x="330399" y="88106"/>
                </a:lnTo>
                <a:lnTo>
                  <a:pt x="330399" y="286345"/>
                </a:lnTo>
                <a:cubicBezTo>
                  <a:pt x="330242" y="292593"/>
                  <a:pt x="328094" y="297787"/>
                  <a:pt x="323954" y="301927"/>
                </a:cubicBezTo>
                <a:cubicBezTo>
                  <a:pt x="319814" y="306067"/>
                  <a:pt x="314620" y="308215"/>
                  <a:pt x="308372" y="308372"/>
                </a:cubicBezTo>
                <a:lnTo>
                  <a:pt x="44053" y="308372"/>
                </a:lnTo>
                <a:cubicBezTo>
                  <a:pt x="37805" y="308215"/>
                  <a:pt x="32611" y="306067"/>
                  <a:pt x="28471" y="301927"/>
                </a:cubicBezTo>
                <a:cubicBezTo>
                  <a:pt x="24331" y="297787"/>
                  <a:pt x="22183" y="292593"/>
                  <a:pt x="22027" y="286345"/>
                </a:cubicBezTo>
                <a:close/>
                <a:moveTo>
                  <a:pt x="22027" y="0"/>
                </a:moveTo>
                <a:lnTo>
                  <a:pt x="330399" y="0"/>
                </a:lnTo>
                <a:cubicBezTo>
                  <a:pt x="336647" y="156"/>
                  <a:pt x="341841" y="2304"/>
                  <a:pt x="345981" y="6444"/>
                </a:cubicBezTo>
                <a:cubicBezTo>
                  <a:pt x="350121" y="10584"/>
                  <a:pt x="352269" y="15778"/>
                  <a:pt x="352425" y="22026"/>
                </a:cubicBezTo>
                <a:lnTo>
                  <a:pt x="352425" y="55066"/>
                </a:lnTo>
                <a:cubicBezTo>
                  <a:pt x="352345" y="58175"/>
                  <a:pt x="351266" y="60768"/>
                  <a:pt x="349190" y="62844"/>
                </a:cubicBezTo>
                <a:cubicBezTo>
                  <a:pt x="347113" y="64921"/>
                  <a:pt x="344521" y="65999"/>
                  <a:pt x="341412" y="66079"/>
                </a:cubicBezTo>
                <a:lnTo>
                  <a:pt x="11013" y="66079"/>
                </a:lnTo>
                <a:cubicBezTo>
                  <a:pt x="7905" y="65999"/>
                  <a:pt x="5312" y="64921"/>
                  <a:pt x="3235" y="62844"/>
                </a:cubicBezTo>
                <a:cubicBezTo>
                  <a:pt x="1159" y="60768"/>
                  <a:pt x="80" y="58175"/>
                  <a:pt x="0" y="55066"/>
                </a:cubicBezTo>
                <a:lnTo>
                  <a:pt x="0" y="22026"/>
                </a:lnTo>
                <a:cubicBezTo>
                  <a:pt x="156" y="15778"/>
                  <a:pt x="2305" y="10584"/>
                  <a:pt x="6445" y="6444"/>
                </a:cubicBezTo>
                <a:cubicBezTo>
                  <a:pt x="10585" y="2304"/>
                  <a:pt x="15779" y="156"/>
                  <a:pt x="22027" y="0"/>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253" name="Google Shape;253;p44"/>
          <p:cNvSpPr txBox="1"/>
          <p:nvPr/>
        </p:nvSpPr>
        <p:spPr>
          <a:xfrm>
            <a:off x="1076639" y="2341126"/>
            <a:ext cx="13215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accent1"/>
                </a:solidFill>
                <a:latin typeface="Comfortaa"/>
                <a:ea typeface="Comfortaa"/>
                <a:cs typeface="Comfortaa"/>
                <a:sym typeface="Comfortaa"/>
              </a:rPr>
              <a:t>Data Preparation</a:t>
            </a:r>
            <a:endParaRPr/>
          </a:p>
        </p:txBody>
      </p:sp>
      <p:sp>
        <p:nvSpPr>
          <p:cNvPr id="254" name="Google Shape;254;p44"/>
          <p:cNvSpPr txBox="1"/>
          <p:nvPr/>
        </p:nvSpPr>
        <p:spPr>
          <a:xfrm>
            <a:off x="3017832" y="2310001"/>
            <a:ext cx="1321382" cy="207749"/>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accent2"/>
                </a:solidFill>
                <a:latin typeface="Comfortaa"/>
                <a:ea typeface="Comfortaa"/>
                <a:cs typeface="Comfortaa"/>
                <a:sym typeface="Comfortaa"/>
              </a:rPr>
              <a:t>Data Clean</a:t>
            </a:r>
            <a:endParaRPr/>
          </a:p>
        </p:txBody>
      </p:sp>
      <p:sp>
        <p:nvSpPr>
          <p:cNvPr id="255" name="Google Shape;255;p44"/>
          <p:cNvSpPr txBox="1"/>
          <p:nvPr/>
        </p:nvSpPr>
        <p:spPr>
          <a:xfrm>
            <a:off x="6865912" y="2297651"/>
            <a:ext cx="13215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accent3"/>
                </a:solidFill>
                <a:latin typeface="Comfortaa"/>
                <a:ea typeface="Comfortaa"/>
                <a:cs typeface="Comfortaa"/>
                <a:sym typeface="Comfortaa"/>
              </a:rPr>
              <a:t>Evaluation</a:t>
            </a:r>
            <a:endParaRPr/>
          </a:p>
        </p:txBody>
      </p:sp>
      <p:sp>
        <p:nvSpPr>
          <p:cNvPr id="256" name="Google Shape;256;p44"/>
          <p:cNvSpPr txBox="1"/>
          <p:nvPr/>
        </p:nvSpPr>
        <p:spPr>
          <a:xfrm>
            <a:off x="4941805" y="2341813"/>
            <a:ext cx="13215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accent4"/>
                </a:solidFill>
                <a:latin typeface="Comfortaa"/>
                <a:ea typeface="Comfortaa"/>
                <a:cs typeface="Comfortaa"/>
                <a:sym typeface="Comfortaa"/>
              </a:rPr>
              <a:t>Analysis</a:t>
            </a:r>
            <a:endParaRPr/>
          </a:p>
        </p:txBody>
      </p:sp>
      <p:sp>
        <p:nvSpPr>
          <p:cNvPr id="257" name="Google Shape;257;p44"/>
          <p:cNvSpPr txBox="1"/>
          <p:nvPr/>
        </p:nvSpPr>
        <p:spPr>
          <a:xfrm>
            <a:off x="814637" y="3412185"/>
            <a:ext cx="1767600" cy="519600"/>
          </a:xfrm>
          <a:prstGeom prst="rect">
            <a:avLst/>
          </a:prstGeom>
          <a:noFill/>
          <a:ln>
            <a:noFill/>
          </a:ln>
        </p:spPr>
        <p:txBody>
          <a:bodyPr anchorCtr="0" anchor="ctr" bIns="45700" lIns="91425" spcFirstLastPara="1" rIns="91425" wrap="square" tIns="45700">
            <a:noAutofit/>
          </a:bodyPr>
          <a:lstStyle/>
          <a:p>
            <a:pPr indent="-285750" lvl="0" marL="457200" marR="0" rtl="0" algn="l">
              <a:lnSpc>
                <a:spcPct val="150000"/>
              </a:lnSpc>
              <a:spcBef>
                <a:spcPts val="0"/>
              </a:spcBef>
              <a:spcAft>
                <a:spcPts val="0"/>
              </a:spcAft>
              <a:buSzPts val="900"/>
              <a:buFont typeface="Comfortaa"/>
              <a:buAutoNum type="arabicPeriod"/>
            </a:pPr>
            <a:r>
              <a:rPr lang="en" sz="900">
                <a:latin typeface="Comfortaa"/>
                <a:ea typeface="Comfortaa"/>
                <a:cs typeface="Comfortaa"/>
                <a:sym typeface="Comfortaa"/>
              </a:rPr>
              <a:t>For-Profit</a:t>
            </a:r>
            <a:endParaRPr sz="900">
              <a:latin typeface="Comfortaa"/>
              <a:ea typeface="Comfortaa"/>
              <a:cs typeface="Comfortaa"/>
              <a:sym typeface="Comfortaa"/>
            </a:endParaRPr>
          </a:p>
          <a:p>
            <a:pPr indent="-285750" lvl="0" marL="457200" marR="0" rtl="0" algn="l">
              <a:lnSpc>
                <a:spcPct val="150000"/>
              </a:lnSpc>
              <a:spcBef>
                <a:spcPts val="0"/>
              </a:spcBef>
              <a:spcAft>
                <a:spcPts val="0"/>
              </a:spcAft>
              <a:buSzPts val="900"/>
              <a:buFont typeface="Comfortaa"/>
              <a:buAutoNum type="arabicPeriod"/>
            </a:pPr>
            <a:r>
              <a:rPr lang="en" sz="900">
                <a:latin typeface="Comfortaa"/>
                <a:ea typeface="Comfortaa"/>
                <a:cs typeface="Comfortaa"/>
                <a:sym typeface="Comfortaa"/>
              </a:rPr>
              <a:t>Non-Profit/Private</a:t>
            </a:r>
            <a:endParaRPr sz="900">
              <a:latin typeface="Comfortaa"/>
              <a:ea typeface="Comfortaa"/>
              <a:cs typeface="Comfortaa"/>
              <a:sym typeface="Comfortaa"/>
            </a:endParaRPr>
          </a:p>
          <a:p>
            <a:pPr indent="-285750" lvl="0" marL="457200" marR="0" rtl="0" algn="l">
              <a:lnSpc>
                <a:spcPct val="150000"/>
              </a:lnSpc>
              <a:spcBef>
                <a:spcPts val="0"/>
              </a:spcBef>
              <a:spcAft>
                <a:spcPts val="0"/>
              </a:spcAft>
              <a:buSzPts val="900"/>
              <a:buFont typeface="Comfortaa"/>
              <a:buAutoNum type="arabicPeriod"/>
            </a:pPr>
            <a:r>
              <a:rPr lang="en" sz="900">
                <a:latin typeface="Comfortaa"/>
                <a:ea typeface="Comfortaa"/>
                <a:cs typeface="Comfortaa"/>
                <a:sym typeface="Comfortaa"/>
              </a:rPr>
              <a:t>Non-Profit/Public</a:t>
            </a:r>
            <a:endParaRPr sz="900">
              <a:latin typeface="Comfortaa"/>
              <a:ea typeface="Comfortaa"/>
              <a:cs typeface="Comfortaa"/>
              <a:sym typeface="Comfortaa"/>
            </a:endParaRPr>
          </a:p>
        </p:txBody>
      </p:sp>
      <p:sp>
        <p:nvSpPr>
          <p:cNvPr id="258" name="Google Shape;258;p44"/>
          <p:cNvSpPr txBox="1"/>
          <p:nvPr/>
        </p:nvSpPr>
        <p:spPr>
          <a:xfrm>
            <a:off x="635801" y="3055000"/>
            <a:ext cx="1946400" cy="2079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dk1"/>
                </a:solidFill>
                <a:latin typeface="Comfortaa"/>
                <a:ea typeface="Comfortaa"/>
                <a:cs typeface="Comfortaa"/>
                <a:sym typeface="Comfortaa"/>
              </a:rPr>
              <a:t>Three Data Divisions</a:t>
            </a:r>
            <a:endParaRPr/>
          </a:p>
        </p:txBody>
      </p:sp>
      <p:sp>
        <p:nvSpPr>
          <p:cNvPr id="259" name="Google Shape;259;p44"/>
          <p:cNvSpPr txBox="1"/>
          <p:nvPr/>
        </p:nvSpPr>
        <p:spPr>
          <a:xfrm>
            <a:off x="2634825" y="3414375"/>
            <a:ext cx="1837200" cy="519600"/>
          </a:xfrm>
          <a:prstGeom prst="rect">
            <a:avLst/>
          </a:prstGeom>
          <a:noFill/>
          <a:ln>
            <a:noFill/>
          </a:ln>
        </p:spPr>
        <p:txBody>
          <a:bodyPr anchorCtr="0" anchor="ctr" bIns="45700" lIns="91425" spcFirstLastPara="1" rIns="91425" wrap="square" tIns="45700">
            <a:noAutofit/>
          </a:bodyPr>
          <a:lstStyle/>
          <a:p>
            <a:pPr indent="0" lvl="0" marL="0" marR="0" rtl="0" algn="ctr">
              <a:lnSpc>
                <a:spcPct val="150000"/>
              </a:lnSpc>
              <a:spcBef>
                <a:spcPts val="0"/>
              </a:spcBef>
              <a:spcAft>
                <a:spcPts val="0"/>
              </a:spcAft>
              <a:buNone/>
            </a:pPr>
            <a:r>
              <a:rPr lang="en" sz="900">
                <a:solidFill>
                  <a:schemeClr val="dk1"/>
                </a:solidFill>
                <a:latin typeface="Comfortaa"/>
                <a:ea typeface="Comfortaa"/>
                <a:cs typeface="Comfortaa"/>
                <a:sym typeface="Comfortaa"/>
              </a:rPr>
              <a:t>We dropped NaN values to scrub the one-hot-encoded dataset </a:t>
            </a:r>
            <a:endParaRPr/>
          </a:p>
        </p:txBody>
      </p:sp>
      <p:sp>
        <p:nvSpPr>
          <p:cNvPr id="260" name="Google Shape;260;p44"/>
          <p:cNvSpPr txBox="1"/>
          <p:nvPr/>
        </p:nvSpPr>
        <p:spPr>
          <a:xfrm>
            <a:off x="2730328" y="3056246"/>
            <a:ext cx="17676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dk1"/>
                </a:solidFill>
                <a:latin typeface="Comfortaa"/>
                <a:ea typeface="Comfortaa"/>
                <a:cs typeface="Comfortaa"/>
                <a:sym typeface="Comfortaa"/>
              </a:rPr>
              <a:t>Dropping Nulls</a:t>
            </a:r>
            <a:endParaRPr/>
          </a:p>
        </p:txBody>
      </p:sp>
      <p:sp>
        <p:nvSpPr>
          <p:cNvPr id="261" name="Google Shape;261;p44"/>
          <p:cNvSpPr txBox="1"/>
          <p:nvPr/>
        </p:nvSpPr>
        <p:spPr>
          <a:xfrm>
            <a:off x="4374500" y="3414375"/>
            <a:ext cx="2364900" cy="519600"/>
          </a:xfrm>
          <a:prstGeom prst="rect">
            <a:avLst/>
          </a:prstGeom>
          <a:noFill/>
          <a:ln>
            <a:noFill/>
          </a:ln>
        </p:spPr>
        <p:txBody>
          <a:bodyPr anchorCtr="0" anchor="ctr" bIns="45700" lIns="91425" spcFirstLastPara="1" rIns="91425" wrap="square" tIns="45700">
            <a:noAutofit/>
          </a:bodyPr>
          <a:lstStyle/>
          <a:p>
            <a:pPr indent="-285750" lvl="0" marL="457200" marR="0" rtl="0" algn="l">
              <a:lnSpc>
                <a:spcPct val="150000"/>
              </a:lnSpc>
              <a:spcBef>
                <a:spcPts val="0"/>
              </a:spcBef>
              <a:spcAft>
                <a:spcPts val="0"/>
              </a:spcAft>
              <a:buClr>
                <a:schemeClr val="dk1"/>
              </a:buClr>
              <a:buSzPts val="900"/>
              <a:buFont typeface="Comfortaa"/>
              <a:buChar char="●"/>
            </a:pPr>
            <a:r>
              <a:rPr lang="en" sz="900">
                <a:solidFill>
                  <a:schemeClr val="dk1"/>
                </a:solidFill>
                <a:latin typeface="Comfortaa"/>
                <a:ea typeface="Comfortaa"/>
                <a:cs typeface="Comfortaa"/>
                <a:sym typeface="Comfortaa"/>
              </a:rPr>
              <a:t>Debt-to-Income Ratio</a:t>
            </a:r>
            <a:endParaRPr sz="900">
              <a:solidFill>
                <a:schemeClr val="dk1"/>
              </a:solidFill>
              <a:latin typeface="Comfortaa"/>
              <a:ea typeface="Comfortaa"/>
              <a:cs typeface="Comfortaa"/>
              <a:sym typeface="Comfortaa"/>
            </a:endParaRPr>
          </a:p>
          <a:p>
            <a:pPr indent="-285750" lvl="0" marL="457200" marR="0" rtl="0" algn="l">
              <a:lnSpc>
                <a:spcPct val="150000"/>
              </a:lnSpc>
              <a:spcBef>
                <a:spcPts val="0"/>
              </a:spcBef>
              <a:spcAft>
                <a:spcPts val="0"/>
              </a:spcAft>
              <a:buClr>
                <a:schemeClr val="dk1"/>
              </a:buClr>
              <a:buSzPts val="900"/>
              <a:buFont typeface="Comfortaa"/>
              <a:buChar char="●"/>
            </a:pPr>
            <a:r>
              <a:rPr lang="en" sz="900">
                <a:solidFill>
                  <a:schemeClr val="dk1"/>
                </a:solidFill>
                <a:latin typeface="Comfortaa"/>
                <a:ea typeface="Comfortaa"/>
                <a:cs typeface="Comfortaa"/>
                <a:sym typeface="Comfortaa"/>
              </a:rPr>
              <a:t>Demographic Breakdown</a:t>
            </a:r>
            <a:endParaRPr sz="900">
              <a:solidFill>
                <a:schemeClr val="dk1"/>
              </a:solidFill>
              <a:latin typeface="Comfortaa"/>
              <a:ea typeface="Comfortaa"/>
              <a:cs typeface="Comfortaa"/>
              <a:sym typeface="Comfortaa"/>
            </a:endParaRPr>
          </a:p>
          <a:p>
            <a:pPr indent="-285750" lvl="0" marL="457200" marR="0" rtl="0" algn="l">
              <a:lnSpc>
                <a:spcPct val="150000"/>
              </a:lnSpc>
              <a:spcBef>
                <a:spcPts val="0"/>
              </a:spcBef>
              <a:spcAft>
                <a:spcPts val="0"/>
              </a:spcAft>
              <a:buClr>
                <a:schemeClr val="dk1"/>
              </a:buClr>
              <a:buSzPts val="900"/>
              <a:buFont typeface="Comfortaa"/>
              <a:buChar char="●"/>
            </a:pPr>
            <a:r>
              <a:rPr lang="en" sz="900">
                <a:solidFill>
                  <a:schemeClr val="dk1"/>
                </a:solidFill>
                <a:latin typeface="Comfortaa"/>
                <a:ea typeface="Comfortaa"/>
                <a:cs typeface="Comfortaa"/>
                <a:sym typeface="Comfortaa"/>
              </a:rPr>
              <a:t>Tuition and Fees</a:t>
            </a:r>
            <a:endParaRPr sz="900">
              <a:solidFill>
                <a:schemeClr val="dk1"/>
              </a:solidFill>
              <a:latin typeface="Comfortaa"/>
              <a:ea typeface="Comfortaa"/>
              <a:cs typeface="Comfortaa"/>
              <a:sym typeface="Comfortaa"/>
            </a:endParaRPr>
          </a:p>
        </p:txBody>
      </p:sp>
      <p:sp>
        <p:nvSpPr>
          <p:cNvPr id="262" name="Google Shape;262;p44"/>
          <p:cNvSpPr txBox="1"/>
          <p:nvPr/>
        </p:nvSpPr>
        <p:spPr>
          <a:xfrm>
            <a:off x="4646019" y="3058752"/>
            <a:ext cx="17676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dk1"/>
                </a:solidFill>
                <a:latin typeface="Comfortaa"/>
                <a:ea typeface="Comfortaa"/>
                <a:cs typeface="Comfortaa"/>
                <a:sym typeface="Comfortaa"/>
              </a:rPr>
              <a:t>Criteria</a:t>
            </a:r>
            <a:endParaRPr/>
          </a:p>
        </p:txBody>
      </p:sp>
      <p:sp>
        <p:nvSpPr>
          <p:cNvPr id="263" name="Google Shape;263;p44"/>
          <p:cNvSpPr txBox="1"/>
          <p:nvPr/>
        </p:nvSpPr>
        <p:spPr>
          <a:xfrm>
            <a:off x="6393000" y="3566625"/>
            <a:ext cx="2434500" cy="519600"/>
          </a:xfrm>
          <a:prstGeom prst="rect">
            <a:avLst/>
          </a:prstGeom>
          <a:noFill/>
          <a:ln>
            <a:noFill/>
          </a:ln>
        </p:spPr>
        <p:txBody>
          <a:bodyPr anchorCtr="0" anchor="ctr" bIns="45700" lIns="91425" spcFirstLastPara="1" rIns="91425" wrap="square" tIns="45700">
            <a:noAutofit/>
          </a:bodyPr>
          <a:lstStyle/>
          <a:p>
            <a:pPr indent="-285750" lvl="0" marL="457200" rtl="0" algn="l">
              <a:lnSpc>
                <a:spcPct val="150000"/>
              </a:lnSpc>
              <a:spcBef>
                <a:spcPts val="0"/>
              </a:spcBef>
              <a:spcAft>
                <a:spcPts val="0"/>
              </a:spcAft>
              <a:buClr>
                <a:schemeClr val="dk1"/>
              </a:buClr>
              <a:buSzPts val="900"/>
              <a:buFont typeface="Comfortaa"/>
              <a:buChar char="●"/>
            </a:pPr>
            <a:r>
              <a:rPr lang="en" sz="900">
                <a:solidFill>
                  <a:schemeClr val="dk1"/>
                </a:solidFill>
                <a:latin typeface="Comfortaa"/>
                <a:ea typeface="Comfortaa"/>
                <a:cs typeface="Comfortaa"/>
                <a:sym typeface="Comfortaa"/>
              </a:rPr>
              <a:t>Features of High Debt Institutions</a:t>
            </a:r>
            <a:endParaRPr sz="900">
              <a:solidFill>
                <a:schemeClr val="dk1"/>
              </a:solidFill>
              <a:latin typeface="Comfortaa"/>
              <a:ea typeface="Comfortaa"/>
              <a:cs typeface="Comfortaa"/>
              <a:sym typeface="Comfortaa"/>
            </a:endParaRPr>
          </a:p>
          <a:p>
            <a:pPr indent="-285750" lvl="0" marL="457200" rtl="0" algn="l">
              <a:lnSpc>
                <a:spcPct val="150000"/>
              </a:lnSpc>
              <a:spcBef>
                <a:spcPts val="0"/>
              </a:spcBef>
              <a:spcAft>
                <a:spcPts val="0"/>
              </a:spcAft>
              <a:buClr>
                <a:schemeClr val="dk1"/>
              </a:buClr>
              <a:buSzPts val="900"/>
              <a:buFont typeface="Comfortaa"/>
              <a:buChar char="●"/>
            </a:pPr>
            <a:r>
              <a:rPr lang="en" sz="900">
                <a:solidFill>
                  <a:schemeClr val="dk1"/>
                </a:solidFill>
                <a:latin typeface="Comfortaa"/>
                <a:ea typeface="Comfortaa"/>
                <a:cs typeface="Comfortaa"/>
                <a:sym typeface="Comfortaa"/>
              </a:rPr>
              <a:t>DTI with GDP</a:t>
            </a:r>
            <a:endParaRPr sz="900">
              <a:solidFill>
                <a:schemeClr val="dk1"/>
              </a:solidFill>
              <a:latin typeface="Comfortaa"/>
              <a:ea typeface="Comfortaa"/>
              <a:cs typeface="Comfortaa"/>
              <a:sym typeface="Comfortaa"/>
            </a:endParaRPr>
          </a:p>
          <a:p>
            <a:pPr indent="0" lvl="0" marL="457200" marR="0" rtl="0" algn="l">
              <a:lnSpc>
                <a:spcPct val="150000"/>
              </a:lnSpc>
              <a:spcBef>
                <a:spcPts val="0"/>
              </a:spcBef>
              <a:spcAft>
                <a:spcPts val="0"/>
              </a:spcAft>
              <a:buNone/>
            </a:pPr>
            <a:r>
              <a:t/>
            </a:r>
            <a:endParaRPr/>
          </a:p>
        </p:txBody>
      </p:sp>
      <p:sp>
        <p:nvSpPr>
          <p:cNvPr id="264" name="Google Shape;264;p44"/>
          <p:cNvSpPr txBox="1"/>
          <p:nvPr/>
        </p:nvSpPr>
        <p:spPr>
          <a:xfrm>
            <a:off x="6561735" y="3056182"/>
            <a:ext cx="1767600" cy="207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200">
                <a:solidFill>
                  <a:schemeClr val="dk1"/>
                </a:solidFill>
                <a:latin typeface="Comfortaa"/>
                <a:ea typeface="Comfortaa"/>
                <a:cs typeface="Comfortaa"/>
                <a:sym typeface="Comfortaa"/>
              </a:rPr>
              <a:t>Predictions</a:t>
            </a:r>
            <a:endParaRPr/>
          </a:p>
        </p:txBody>
      </p:sp>
      <p:sp>
        <p:nvSpPr>
          <p:cNvPr id="265" name="Google Shape;265;p44"/>
          <p:cNvSpPr/>
          <p:nvPr/>
        </p:nvSpPr>
        <p:spPr>
          <a:xfrm>
            <a:off x="3500113" y="1935864"/>
            <a:ext cx="356826" cy="315551"/>
          </a:xfrm>
          <a:custGeom>
            <a:rect b="b" l="l" r="r" t="t"/>
            <a:pathLst>
              <a:path extrusionOk="0" h="620" w="619">
                <a:moveTo>
                  <a:pt x="589" y="118"/>
                </a:moveTo>
                <a:lnTo>
                  <a:pt x="589" y="118"/>
                </a:lnTo>
                <a:cubicBezTo>
                  <a:pt x="574" y="132"/>
                  <a:pt x="559" y="148"/>
                  <a:pt x="530" y="177"/>
                </a:cubicBezTo>
                <a:cubicBezTo>
                  <a:pt x="515" y="191"/>
                  <a:pt x="471" y="191"/>
                  <a:pt x="457" y="177"/>
                </a:cubicBezTo>
                <a:cubicBezTo>
                  <a:pt x="427" y="148"/>
                  <a:pt x="427" y="118"/>
                  <a:pt x="457" y="89"/>
                </a:cubicBezTo>
                <a:cubicBezTo>
                  <a:pt x="471" y="59"/>
                  <a:pt x="500" y="30"/>
                  <a:pt x="500" y="30"/>
                </a:cubicBezTo>
                <a:cubicBezTo>
                  <a:pt x="427" y="0"/>
                  <a:pt x="353" y="15"/>
                  <a:pt x="294" y="74"/>
                </a:cubicBezTo>
                <a:cubicBezTo>
                  <a:pt x="250" y="118"/>
                  <a:pt x="236" y="191"/>
                  <a:pt x="250" y="265"/>
                </a:cubicBezTo>
                <a:cubicBezTo>
                  <a:pt x="44" y="471"/>
                  <a:pt x="44" y="471"/>
                  <a:pt x="44" y="471"/>
                </a:cubicBezTo>
                <a:cubicBezTo>
                  <a:pt x="0" y="501"/>
                  <a:pt x="0" y="560"/>
                  <a:pt x="44" y="589"/>
                </a:cubicBezTo>
                <a:cubicBezTo>
                  <a:pt x="74" y="619"/>
                  <a:pt x="118" y="619"/>
                  <a:pt x="147" y="589"/>
                </a:cubicBezTo>
                <a:cubicBezTo>
                  <a:pt x="368" y="368"/>
                  <a:pt x="368" y="368"/>
                  <a:pt x="368" y="368"/>
                </a:cubicBezTo>
                <a:cubicBezTo>
                  <a:pt x="427" y="398"/>
                  <a:pt x="500" y="383"/>
                  <a:pt x="545" y="324"/>
                </a:cubicBezTo>
                <a:cubicBezTo>
                  <a:pt x="603" y="280"/>
                  <a:pt x="618" y="191"/>
                  <a:pt x="589" y="118"/>
                </a:cubicBezTo>
                <a:close/>
                <a:moveTo>
                  <a:pt x="530" y="295"/>
                </a:moveTo>
                <a:lnTo>
                  <a:pt x="530" y="295"/>
                </a:lnTo>
                <a:cubicBezTo>
                  <a:pt x="471" y="339"/>
                  <a:pt x="412" y="353"/>
                  <a:pt x="353" y="324"/>
                </a:cubicBezTo>
                <a:cubicBezTo>
                  <a:pt x="118" y="560"/>
                  <a:pt x="118" y="560"/>
                  <a:pt x="118" y="560"/>
                </a:cubicBezTo>
                <a:cubicBezTo>
                  <a:pt x="103" y="574"/>
                  <a:pt x="88" y="574"/>
                  <a:pt x="74" y="560"/>
                </a:cubicBezTo>
                <a:cubicBezTo>
                  <a:pt x="44" y="545"/>
                  <a:pt x="44" y="515"/>
                  <a:pt x="74" y="501"/>
                </a:cubicBezTo>
                <a:cubicBezTo>
                  <a:pt x="294" y="265"/>
                  <a:pt x="294" y="265"/>
                  <a:pt x="294" y="265"/>
                </a:cubicBezTo>
                <a:cubicBezTo>
                  <a:pt x="265" y="221"/>
                  <a:pt x="280" y="148"/>
                  <a:pt x="324" y="103"/>
                </a:cubicBezTo>
                <a:cubicBezTo>
                  <a:pt x="353" y="74"/>
                  <a:pt x="383" y="59"/>
                  <a:pt x="427" y="59"/>
                </a:cubicBezTo>
                <a:cubicBezTo>
                  <a:pt x="383" y="103"/>
                  <a:pt x="383" y="162"/>
                  <a:pt x="427" y="206"/>
                </a:cubicBezTo>
                <a:cubicBezTo>
                  <a:pt x="457" y="236"/>
                  <a:pt x="530" y="236"/>
                  <a:pt x="559" y="206"/>
                </a:cubicBezTo>
                <a:cubicBezTo>
                  <a:pt x="559" y="236"/>
                  <a:pt x="545" y="280"/>
                  <a:pt x="530" y="295"/>
                </a:cubicBezTo>
                <a:close/>
              </a:path>
            </a:pathLst>
          </a:custGeom>
          <a:solidFill>
            <a:schemeClr val="accent2"/>
          </a:solidFill>
          <a:ln>
            <a:noFill/>
          </a:ln>
        </p:spPr>
        <p:txBody>
          <a:bodyPr anchorCtr="0" anchor="ctr" bIns="34275" lIns="68550" spcFirstLastPara="1" rIns="68550"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266" name="Google Shape;266;p44"/>
          <p:cNvSpPr/>
          <p:nvPr/>
        </p:nvSpPr>
        <p:spPr>
          <a:xfrm>
            <a:off x="7323799" y="1952296"/>
            <a:ext cx="315351" cy="286775"/>
          </a:xfrm>
          <a:custGeom>
            <a:rect b="b" l="l" r="r" t="t"/>
            <a:pathLst>
              <a:path extrusionOk="0" h="619" w="545">
                <a:moveTo>
                  <a:pt x="412" y="368"/>
                </a:moveTo>
                <a:lnTo>
                  <a:pt x="412" y="368"/>
                </a:lnTo>
                <a:cubicBezTo>
                  <a:pt x="132" y="368"/>
                  <a:pt x="132" y="368"/>
                  <a:pt x="132" y="368"/>
                </a:cubicBezTo>
                <a:cubicBezTo>
                  <a:pt x="118" y="368"/>
                  <a:pt x="118" y="383"/>
                  <a:pt x="118" y="383"/>
                </a:cubicBezTo>
                <a:cubicBezTo>
                  <a:pt x="118" y="398"/>
                  <a:pt x="118" y="412"/>
                  <a:pt x="132" y="412"/>
                </a:cubicBezTo>
                <a:cubicBezTo>
                  <a:pt x="412" y="412"/>
                  <a:pt x="412" y="412"/>
                  <a:pt x="412" y="412"/>
                </a:cubicBezTo>
                <a:cubicBezTo>
                  <a:pt x="412" y="412"/>
                  <a:pt x="427" y="398"/>
                  <a:pt x="427" y="383"/>
                </a:cubicBezTo>
                <a:lnTo>
                  <a:pt x="412" y="368"/>
                </a:lnTo>
                <a:close/>
                <a:moveTo>
                  <a:pt x="412" y="471"/>
                </a:moveTo>
                <a:lnTo>
                  <a:pt x="412" y="471"/>
                </a:lnTo>
                <a:cubicBezTo>
                  <a:pt x="132" y="471"/>
                  <a:pt x="132" y="471"/>
                  <a:pt x="132" y="471"/>
                </a:cubicBezTo>
                <a:cubicBezTo>
                  <a:pt x="118" y="471"/>
                  <a:pt x="118" y="471"/>
                  <a:pt x="118" y="486"/>
                </a:cubicBezTo>
                <a:cubicBezTo>
                  <a:pt x="118" y="501"/>
                  <a:pt x="118" y="501"/>
                  <a:pt x="132" y="501"/>
                </a:cubicBezTo>
                <a:cubicBezTo>
                  <a:pt x="412" y="501"/>
                  <a:pt x="412" y="501"/>
                  <a:pt x="412" y="501"/>
                </a:cubicBezTo>
                <a:cubicBezTo>
                  <a:pt x="412" y="501"/>
                  <a:pt x="427" y="501"/>
                  <a:pt x="427" y="486"/>
                </a:cubicBezTo>
                <a:cubicBezTo>
                  <a:pt x="427" y="471"/>
                  <a:pt x="412" y="471"/>
                  <a:pt x="412" y="471"/>
                </a:cubicBezTo>
                <a:close/>
                <a:moveTo>
                  <a:pt x="471" y="74"/>
                </a:moveTo>
                <a:lnTo>
                  <a:pt x="471" y="74"/>
                </a:lnTo>
                <a:cubicBezTo>
                  <a:pt x="412" y="74"/>
                  <a:pt x="412" y="74"/>
                  <a:pt x="412" y="74"/>
                </a:cubicBezTo>
                <a:cubicBezTo>
                  <a:pt x="412" y="29"/>
                  <a:pt x="412" y="29"/>
                  <a:pt x="412" y="29"/>
                </a:cubicBezTo>
                <a:cubicBezTo>
                  <a:pt x="353" y="29"/>
                  <a:pt x="353" y="29"/>
                  <a:pt x="353" y="29"/>
                </a:cubicBezTo>
                <a:cubicBezTo>
                  <a:pt x="339" y="15"/>
                  <a:pt x="309" y="0"/>
                  <a:pt x="265" y="0"/>
                </a:cubicBezTo>
                <a:cubicBezTo>
                  <a:pt x="235" y="0"/>
                  <a:pt x="206" y="15"/>
                  <a:pt x="191" y="29"/>
                </a:cubicBezTo>
                <a:cubicBezTo>
                  <a:pt x="132" y="29"/>
                  <a:pt x="132" y="29"/>
                  <a:pt x="132" y="29"/>
                </a:cubicBezTo>
                <a:cubicBezTo>
                  <a:pt x="132" y="74"/>
                  <a:pt x="132" y="74"/>
                  <a:pt x="132" y="74"/>
                </a:cubicBezTo>
                <a:cubicBezTo>
                  <a:pt x="73" y="74"/>
                  <a:pt x="73" y="74"/>
                  <a:pt x="73" y="74"/>
                </a:cubicBezTo>
                <a:cubicBezTo>
                  <a:pt x="29" y="74"/>
                  <a:pt x="0" y="103"/>
                  <a:pt x="0" y="147"/>
                </a:cubicBezTo>
                <a:cubicBezTo>
                  <a:pt x="0" y="545"/>
                  <a:pt x="0" y="545"/>
                  <a:pt x="0" y="545"/>
                </a:cubicBezTo>
                <a:cubicBezTo>
                  <a:pt x="0" y="589"/>
                  <a:pt x="29" y="618"/>
                  <a:pt x="73" y="618"/>
                </a:cubicBezTo>
                <a:cubicBezTo>
                  <a:pt x="471" y="618"/>
                  <a:pt x="471" y="618"/>
                  <a:pt x="471" y="618"/>
                </a:cubicBezTo>
                <a:cubicBezTo>
                  <a:pt x="515" y="618"/>
                  <a:pt x="544" y="589"/>
                  <a:pt x="544" y="545"/>
                </a:cubicBezTo>
                <a:cubicBezTo>
                  <a:pt x="544" y="147"/>
                  <a:pt x="544" y="147"/>
                  <a:pt x="544" y="147"/>
                </a:cubicBezTo>
                <a:cubicBezTo>
                  <a:pt x="544" y="103"/>
                  <a:pt x="515" y="74"/>
                  <a:pt x="471" y="74"/>
                </a:cubicBezTo>
                <a:close/>
                <a:moveTo>
                  <a:pt x="177" y="74"/>
                </a:moveTo>
                <a:lnTo>
                  <a:pt x="177" y="74"/>
                </a:lnTo>
                <a:cubicBezTo>
                  <a:pt x="221" y="74"/>
                  <a:pt x="221" y="74"/>
                  <a:pt x="221" y="74"/>
                </a:cubicBezTo>
                <a:cubicBezTo>
                  <a:pt x="221" y="59"/>
                  <a:pt x="235" y="29"/>
                  <a:pt x="265" y="29"/>
                </a:cubicBezTo>
                <a:cubicBezTo>
                  <a:pt x="294" y="29"/>
                  <a:pt x="324" y="59"/>
                  <a:pt x="324" y="74"/>
                </a:cubicBezTo>
                <a:cubicBezTo>
                  <a:pt x="368" y="74"/>
                  <a:pt x="368" y="74"/>
                  <a:pt x="368" y="74"/>
                </a:cubicBezTo>
                <a:cubicBezTo>
                  <a:pt x="368" y="147"/>
                  <a:pt x="368" y="147"/>
                  <a:pt x="368" y="147"/>
                </a:cubicBezTo>
                <a:cubicBezTo>
                  <a:pt x="177" y="147"/>
                  <a:pt x="177" y="147"/>
                  <a:pt x="177" y="147"/>
                </a:cubicBezTo>
                <a:lnTo>
                  <a:pt x="177" y="74"/>
                </a:lnTo>
                <a:close/>
                <a:moveTo>
                  <a:pt x="500" y="545"/>
                </a:moveTo>
                <a:lnTo>
                  <a:pt x="500" y="545"/>
                </a:lnTo>
                <a:cubicBezTo>
                  <a:pt x="500" y="559"/>
                  <a:pt x="486" y="589"/>
                  <a:pt x="471" y="589"/>
                </a:cubicBezTo>
                <a:cubicBezTo>
                  <a:pt x="73" y="589"/>
                  <a:pt x="73" y="589"/>
                  <a:pt x="73" y="589"/>
                </a:cubicBezTo>
                <a:cubicBezTo>
                  <a:pt x="59" y="589"/>
                  <a:pt x="29" y="559"/>
                  <a:pt x="29" y="545"/>
                </a:cubicBezTo>
                <a:cubicBezTo>
                  <a:pt x="29" y="147"/>
                  <a:pt x="29" y="147"/>
                  <a:pt x="29" y="147"/>
                </a:cubicBezTo>
                <a:cubicBezTo>
                  <a:pt x="29" y="133"/>
                  <a:pt x="59" y="118"/>
                  <a:pt x="73" y="118"/>
                </a:cubicBezTo>
                <a:cubicBezTo>
                  <a:pt x="132" y="118"/>
                  <a:pt x="132" y="118"/>
                  <a:pt x="132" y="118"/>
                </a:cubicBezTo>
                <a:cubicBezTo>
                  <a:pt x="132" y="192"/>
                  <a:pt x="132" y="192"/>
                  <a:pt x="132" y="192"/>
                </a:cubicBezTo>
                <a:cubicBezTo>
                  <a:pt x="412" y="192"/>
                  <a:pt x="412" y="192"/>
                  <a:pt x="412" y="192"/>
                </a:cubicBezTo>
                <a:cubicBezTo>
                  <a:pt x="412" y="118"/>
                  <a:pt x="412" y="118"/>
                  <a:pt x="412" y="118"/>
                </a:cubicBezTo>
                <a:cubicBezTo>
                  <a:pt x="471" y="118"/>
                  <a:pt x="471" y="118"/>
                  <a:pt x="471" y="118"/>
                </a:cubicBezTo>
                <a:cubicBezTo>
                  <a:pt x="486" y="118"/>
                  <a:pt x="500" y="133"/>
                  <a:pt x="500" y="147"/>
                </a:cubicBezTo>
                <a:lnTo>
                  <a:pt x="500" y="545"/>
                </a:lnTo>
                <a:close/>
                <a:moveTo>
                  <a:pt x="412" y="265"/>
                </a:moveTo>
                <a:lnTo>
                  <a:pt x="412" y="265"/>
                </a:lnTo>
                <a:cubicBezTo>
                  <a:pt x="132" y="265"/>
                  <a:pt x="132" y="265"/>
                  <a:pt x="132" y="265"/>
                </a:cubicBezTo>
                <a:cubicBezTo>
                  <a:pt x="118" y="265"/>
                  <a:pt x="118" y="280"/>
                  <a:pt x="118" y="295"/>
                </a:cubicBezTo>
                <a:cubicBezTo>
                  <a:pt x="118" y="295"/>
                  <a:pt x="118" y="309"/>
                  <a:pt x="132" y="309"/>
                </a:cubicBezTo>
                <a:cubicBezTo>
                  <a:pt x="412" y="309"/>
                  <a:pt x="412" y="309"/>
                  <a:pt x="412" y="309"/>
                </a:cubicBezTo>
                <a:lnTo>
                  <a:pt x="427" y="295"/>
                </a:lnTo>
                <a:cubicBezTo>
                  <a:pt x="427" y="280"/>
                  <a:pt x="412" y="265"/>
                  <a:pt x="412" y="265"/>
                </a:cubicBezTo>
                <a:close/>
              </a:path>
            </a:pathLst>
          </a:custGeom>
          <a:solidFill>
            <a:schemeClr val="accent2"/>
          </a:solidFill>
          <a:ln>
            <a:noFill/>
          </a:ln>
        </p:spPr>
        <p:txBody>
          <a:bodyPr anchorCtr="0" anchor="ctr" bIns="34275" lIns="68550" spcFirstLastPara="1" rIns="68550"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
        <p:nvSpPr>
          <p:cNvPr id="267" name="Google Shape;267;p44"/>
          <p:cNvSpPr/>
          <p:nvPr/>
        </p:nvSpPr>
        <p:spPr>
          <a:xfrm>
            <a:off x="5405563" y="2001150"/>
            <a:ext cx="314952" cy="277396"/>
          </a:xfrm>
          <a:custGeom>
            <a:rect b="b" l="l" r="r" t="t"/>
            <a:pathLst>
              <a:path extrusionOk="0" h="341411" w="341411">
                <a:moveTo>
                  <a:pt x="165199" y="82600"/>
                </a:moveTo>
                <a:lnTo>
                  <a:pt x="176212" y="82600"/>
                </a:lnTo>
                <a:cubicBezTo>
                  <a:pt x="180892" y="82718"/>
                  <a:pt x="184786" y="84330"/>
                  <a:pt x="187894" y="87438"/>
                </a:cubicBezTo>
                <a:cubicBezTo>
                  <a:pt x="191001" y="90546"/>
                  <a:pt x="192614" y="94439"/>
                  <a:pt x="192732" y="99119"/>
                </a:cubicBezTo>
                <a:lnTo>
                  <a:pt x="192732" y="170946"/>
                </a:lnTo>
                <a:lnTo>
                  <a:pt x="220748" y="192736"/>
                </a:lnTo>
                <a:cubicBezTo>
                  <a:pt x="224370" y="195702"/>
                  <a:pt x="226453" y="199366"/>
                  <a:pt x="226998" y="203727"/>
                </a:cubicBezTo>
                <a:cubicBezTo>
                  <a:pt x="227543" y="208088"/>
                  <a:pt x="226426" y="212152"/>
                  <a:pt x="223646" y="215918"/>
                </a:cubicBezTo>
                <a:lnTo>
                  <a:pt x="216884" y="224613"/>
                </a:lnTo>
                <a:cubicBezTo>
                  <a:pt x="213918" y="228234"/>
                  <a:pt x="210254" y="230318"/>
                  <a:pt x="205893" y="230863"/>
                </a:cubicBezTo>
                <a:cubicBezTo>
                  <a:pt x="201532" y="231408"/>
                  <a:pt x="197469" y="230290"/>
                  <a:pt x="193702" y="227510"/>
                </a:cubicBezTo>
                <a:lnTo>
                  <a:pt x="148679" y="192492"/>
                </a:lnTo>
                <a:lnTo>
                  <a:pt x="148679" y="99119"/>
                </a:lnTo>
                <a:cubicBezTo>
                  <a:pt x="148797" y="94439"/>
                  <a:pt x="150410" y="90546"/>
                  <a:pt x="153518" y="87438"/>
                </a:cubicBezTo>
                <a:cubicBezTo>
                  <a:pt x="156625" y="84330"/>
                  <a:pt x="160519" y="82718"/>
                  <a:pt x="165199" y="82600"/>
                </a:cubicBezTo>
                <a:close/>
                <a:moveTo>
                  <a:pt x="170706" y="0"/>
                </a:moveTo>
                <a:cubicBezTo>
                  <a:pt x="202456" y="360"/>
                  <a:pt x="231146" y="8112"/>
                  <a:pt x="256777" y="23256"/>
                </a:cubicBezTo>
                <a:cubicBezTo>
                  <a:pt x="282408" y="38399"/>
                  <a:pt x="302817" y="58772"/>
                  <a:pt x="318004" y="84374"/>
                </a:cubicBezTo>
                <a:cubicBezTo>
                  <a:pt x="333190" y="109977"/>
                  <a:pt x="340993" y="138646"/>
                  <a:pt x="341411" y="170383"/>
                </a:cubicBezTo>
                <a:cubicBezTo>
                  <a:pt x="341102" y="202103"/>
                  <a:pt x="333353" y="230812"/>
                  <a:pt x="318165" y="256510"/>
                </a:cubicBezTo>
                <a:cubicBezTo>
                  <a:pt x="302976" y="282209"/>
                  <a:pt x="282553" y="302686"/>
                  <a:pt x="256895" y="317942"/>
                </a:cubicBezTo>
                <a:cubicBezTo>
                  <a:pt x="231236" y="333197"/>
                  <a:pt x="202548" y="341020"/>
                  <a:pt x="170829" y="341411"/>
                </a:cubicBezTo>
                <a:cubicBezTo>
                  <a:pt x="150421" y="341328"/>
                  <a:pt x="131132" y="337990"/>
                  <a:pt x="112964" y="331398"/>
                </a:cubicBezTo>
                <a:cubicBezTo>
                  <a:pt x="94795" y="324806"/>
                  <a:pt x="78331" y="315544"/>
                  <a:pt x="63573" y="303614"/>
                </a:cubicBezTo>
                <a:cubicBezTo>
                  <a:pt x="59751" y="300334"/>
                  <a:pt x="57721" y="296346"/>
                  <a:pt x="57482" y="291650"/>
                </a:cubicBezTo>
                <a:cubicBezTo>
                  <a:pt x="57243" y="286954"/>
                  <a:pt x="58851" y="282773"/>
                  <a:pt x="62306" y="279105"/>
                </a:cubicBezTo>
                <a:lnTo>
                  <a:pt x="70062" y="271349"/>
                </a:lnTo>
                <a:cubicBezTo>
                  <a:pt x="73159" y="268374"/>
                  <a:pt x="76737" y="266755"/>
                  <a:pt x="80798" y="266491"/>
                </a:cubicBezTo>
                <a:cubicBezTo>
                  <a:pt x="84858" y="266227"/>
                  <a:pt x="88597" y="267392"/>
                  <a:pt x="92013" y="269984"/>
                </a:cubicBezTo>
                <a:cubicBezTo>
                  <a:pt x="102884" y="278624"/>
                  <a:pt x="114981" y="285330"/>
                  <a:pt x="128305" y="290100"/>
                </a:cubicBezTo>
                <a:cubicBezTo>
                  <a:pt x="141628" y="294870"/>
                  <a:pt x="155762" y="297289"/>
                  <a:pt x="170706" y="297358"/>
                </a:cubicBezTo>
                <a:cubicBezTo>
                  <a:pt x="206611" y="296456"/>
                  <a:pt x="236470" y="284097"/>
                  <a:pt x="260284" y="260281"/>
                </a:cubicBezTo>
                <a:cubicBezTo>
                  <a:pt x="284098" y="236464"/>
                  <a:pt x="296456" y="206606"/>
                  <a:pt x="297358" y="170706"/>
                </a:cubicBezTo>
                <a:cubicBezTo>
                  <a:pt x="296456" y="134801"/>
                  <a:pt x="284096" y="104941"/>
                  <a:pt x="260280" y="81127"/>
                </a:cubicBezTo>
                <a:cubicBezTo>
                  <a:pt x="236464" y="57313"/>
                  <a:pt x="206606" y="44955"/>
                  <a:pt x="170706" y="44053"/>
                </a:cubicBezTo>
                <a:cubicBezTo>
                  <a:pt x="153806" y="44153"/>
                  <a:pt x="137975" y="47217"/>
                  <a:pt x="123214" y="53245"/>
                </a:cubicBezTo>
                <a:cubicBezTo>
                  <a:pt x="108453" y="59274"/>
                  <a:pt x="95358" y="67666"/>
                  <a:pt x="83929" y="78422"/>
                </a:cubicBezTo>
                <a:lnTo>
                  <a:pt x="118864" y="113358"/>
                </a:lnTo>
                <a:cubicBezTo>
                  <a:pt x="122189" y="117177"/>
                  <a:pt x="122985" y="121178"/>
                  <a:pt x="121252" y="125361"/>
                </a:cubicBezTo>
                <a:cubicBezTo>
                  <a:pt x="119520" y="129543"/>
                  <a:pt x="116128" y="131810"/>
                  <a:pt x="111078" y="132159"/>
                </a:cubicBezTo>
                <a:lnTo>
                  <a:pt x="11013" y="132159"/>
                </a:lnTo>
                <a:cubicBezTo>
                  <a:pt x="7893" y="132081"/>
                  <a:pt x="5297" y="131005"/>
                  <a:pt x="3225" y="128934"/>
                </a:cubicBezTo>
                <a:cubicBezTo>
                  <a:pt x="1154" y="126862"/>
                  <a:pt x="78" y="124266"/>
                  <a:pt x="0" y="121146"/>
                </a:cubicBezTo>
                <a:lnTo>
                  <a:pt x="0" y="21081"/>
                </a:lnTo>
                <a:cubicBezTo>
                  <a:pt x="349" y="16031"/>
                  <a:pt x="2616" y="12639"/>
                  <a:pt x="6798" y="10907"/>
                </a:cubicBezTo>
                <a:cubicBezTo>
                  <a:pt x="10981" y="9174"/>
                  <a:pt x="14982" y="9970"/>
                  <a:pt x="18801" y="13294"/>
                </a:cubicBezTo>
                <a:lnTo>
                  <a:pt x="52785" y="47278"/>
                </a:lnTo>
                <a:cubicBezTo>
                  <a:pt x="68247" y="32494"/>
                  <a:pt x="86014" y="20954"/>
                  <a:pt x="106086" y="12656"/>
                </a:cubicBezTo>
                <a:cubicBezTo>
                  <a:pt x="126157" y="4358"/>
                  <a:pt x="147697" y="139"/>
                  <a:pt x="170706" y="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350">
              <a:solidFill>
                <a:schemeClr val="dk1"/>
              </a:solidFill>
              <a:latin typeface="Comfortaa"/>
              <a:ea typeface="Comfortaa"/>
              <a:cs typeface="Comfortaa"/>
              <a:sym typeface="Comfortaa"/>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247"/>
                                        </p:tgtEl>
                                        <p:attrNameLst>
                                          <p:attrName>style.visibility</p:attrName>
                                        </p:attrNameLst>
                                      </p:cBhvr>
                                      <p:to>
                                        <p:strVal val="visible"/>
                                      </p:to>
                                    </p:set>
                                    <p:anim calcmode="lin" valueType="num">
                                      <p:cBhvr additive="base">
                                        <p:cTn dur="1000"/>
                                        <p:tgtEl>
                                          <p:spTgt spid="247"/>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25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par>
                                <p:cTn fill="hold" nodeType="withEffect" presetClass="entr" presetID="10" presetSubtype="0">
                                  <p:stCondLst>
                                    <p:cond delay="25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par>
                                <p:cTn fill="hold" nodeType="withEffect" presetClass="entr" presetID="10" presetSubtype="0">
                                  <p:stCondLst>
                                    <p:cond delay="25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par>
                                <p:cTn fill="hold" nodeType="withEffect" presetClass="entr" presetID="10" presetSubtype="0">
                                  <p:stCondLst>
                                    <p:cond delay="25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par>
                                <p:cTn fill="hold" nodeType="withEffect" presetClass="entr" presetID="10" presetSubtype="0">
                                  <p:stCondLst>
                                    <p:cond delay="25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par>
                                <p:cTn fill="hold" nodeType="withEffect" presetClass="entr" presetID="10" presetSubtype="0">
                                  <p:stCondLst>
                                    <p:cond delay="500"/>
                                  </p:stCondLst>
                                  <p:childTnLst>
                                    <p:set>
                                      <p:cBhvr>
                                        <p:cTn dur="1" fill="hold">
                                          <p:stCondLst>
                                            <p:cond delay="0"/>
                                          </p:stCondLst>
                                        </p:cTn>
                                        <p:tgtEl>
                                          <p:spTgt spid="249"/>
                                        </p:tgtEl>
                                        <p:attrNameLst>
                                          <p:attrName>style.visibility</p:attrName>
                                        </p:attrNameLst>
                                      </p:cBhvr>
                                      <p:to>
                                        <p:strVal val="visible"/>
                                      </p:to>
                                    </p:set>
                                    <p:animEffect filter="fade" transition="in">
                                      <p:cBhvr>
                                        <p:cTn dur="1000"/>
                                        <p:tgtEl>
                                          <p:spTgt spid="249"/>
                                        </p:tgtEl>
                                      </p:cBhvr>
                                    </p:animEffect>
                                  </p:childTnLst>
                                </p:cTn>
                              </p:par>
                              <p:par>
                                <p:cTn fill="hold" nodeType="with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par>
                                <p:cTn fill="hold" nodeType="withEffect" presetClass="entr" presetID="10" presetSubtype="0">
                                  <p:stCondLst>
                                    <p:cond delay="50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par>
                                <p:cTn fill="hold" nodeType="withEffect" presetClass="entr" presetID="10" presetSubtype="0">
                                  <p:stCondLst>
                                    <p:cond delay="50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par>
                                <p:cTn fill="hold" nodeType="withEffect" presetClass="entr" presetID="10" presetSubtype="0">
                                  <p:stCondLst>
                                    <p:cond delay="50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par>
                                <p:cTn fill="hold" nodeType="withEffect" presetClass="entr" presetID="10" presetSubtype="0">
                                  <p:stCondLst>
                                    <p:cond delay="75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par>
                                <p:cTn fill="hold" nodeType="with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1000"/>
                                        <p:tgtEl>
                                          <p:spTgt spid="267"/>
                                        </p:tgtEl>
                                      </p:cBhvr>
                                    </p:animEffect>
                                  </p:childTnLst>
                                </p:cTn>
                              </p:par>
                              <p:par>
                                <p:cTn fill="hold" nodeType="withEffect" presetClass="entr" presetID="10" presetSubtype="0">
                                  <p:stCondLst>
                                    <p:cond delay="75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par>
                                <p:cTn fill="hold" nodeType="withEffect" presetClass="entr" presetID="10" presetSubtype="0">
                                  <p:stCondLst>
                                    <p:cond delay="75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par>
                                <p:cTn fill="hold" nodeType="withEffect" presetClass="entr" presetID="10" presetSubtype="0">
                                  <p:stCondLst>
                                    <p:cond delay="75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par>
                                <p:cTn fill="hold" nodeType="withEffect" presetClass="entr" presetID="10" presetSubtype="0">
                                  <p:stCondLst>
                                    <p:cond delay="100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par>
                                <p:cTn fill="hold" nodeType="with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par>
                                <p:cTn fill="hold" nodeType="withEffect" presetClass="entr" presetID="10" presetSubtype="0">
                                  <p:stCondLst>
                                    <p:cond delay="100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par>
                                <p:cTn fill="hold" nodeType="withEffect" presetClass="entr" presetID="10" presetSubtype="0">
                                  <p:stCondLst>
                                    <p:cond delay="100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par>
                                <p:cTn fill="hold" nodeType="withEffect" presetClass="entr" presetID="10" presetSubtype="0">
                                  <p:stCondLst>
                                    <p:cond delay="100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45"/>
          <p:cNvSpPr txBox="1"/>
          <p:nvPr>
            <p:ph type="title"/>
          </p:nvPr>
        </p:nvSpPr>
        <p:spPr>
          <a:xfrm>
            <a:off x="1197454" y="1896712"/>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Data Exploration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46"/>
          <p:cNvSpPr txBox="1"/>
          <p:nvPr>
            <p:ph type="title"/>
          </p:nvPr>
        </p:nvSpPr>
        <p:spPr>
          <a:xfrm>
            <a:off x="1197429" y="459137"/>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Debt-to-Income Ratio: </a:t>
            </a:r>
            <a:r>
              <a:rPr lang="en">
                <a:solidFill>
                  <a:schemeClr val="accent1"/>
                </a:solidFill>
              </a:rPr>
              <a:t>All</a:t>
            </a:r>
            <a:endParaRPr>
              <a:solidFill>
                <a:schemeClr val="accent1"/>
              </a:solidFill>
            </a:endParaRPr>
          </a:p>
        </p:txBody>
      </p:sp>
      <p:pic>
        <p:nvPicPr>
          <p:cNvPr id="278" name="Google Shape;278;p46"/>
          <p:cNvPicPr preferRelativeResize="0"/>
          <p:nvPr/>
        </p:nvPicPr>
        <p:blipFill>
          <a:blip r:embed="rId3">
            <a:alphaModFix/>
          </a:blip>
          <a:stretch>
            <a:fillRect/>
          </a:stretch>
        </p:blipFill>
        <p:spPr>
          <a:xfrm>
            <a:off x="1933363" y="1350800"/>
            <a:ext cx="5277275" cy="2766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47"/>
          <p:cNvSpPr txBox="1"/>
          <p:nvPr>
            <p:ph type="title"/>
          </p:nvPr>
        </p:nvSpPr>
        <p:spPr>
          <a:xfrm>
            <a:off x="1197454" y="487162"/>
            <a:ext cx="6749100" cy="542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t>Debt-to-Income Ratio: </a:t>
            </a:r>
            <a:r>
              <a:rPr lang="en">
                <a:solidFill>
                  <a:schemeClr val="accent1"/>
                </a:solidFill>
              </a:rPr>
              <a:t>School Type</a:t>
            </a:r>
            <a:endParaRPr>
              <a:solidFill>
                <a:schemeClr val="accent1"/>
              </a:solidFill>
            </a:endParaRPr>
          </a:p>
        </p:txBody>
      </p:sp>
      <p:pic>
        <p:nvPicPr>
          <p:cNvPr id="284" name="Google Shape;284;p47"/>
          <p:cNvPicPr preferRelativeResize="0"/>
          <p:nvPr/>
        </p:nvPicPr>
        <p:blipFill>
          <a:blip r:embed="rId3">
            <a:alphaModFix/>
          </a:blip>
          <a:stretch>
            <a:fillRect/>
          </a:stretch>
        </p:blipFill>
        <p:spPr>
          <a:xfrm>
            <a:off x="0" y="1561167"/>
            <a:ext cx="9144000" cy="221696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olor 010 Light">
      <a:dk1>
        <a:srgbClr val="0F0F0F"/>
      </a:dk1>
      <a:lt1>
        <a:srgbClr val="FFFFFF"/>
      </a:lt1>
      <a:dk2>
        <a:srgbClr val="0F0F0F"/>
      </a:dk2>
      <a:lt2>
        <a:srgbClr val="FFFFFF"/>
      </a:lt2>
      <a:accent1>
        <a:srgbClr val="F9A134"/>
      </a:accent1>
      <a:accent2>
        <a:srgbClr val="2E3E77"/>
      </a:accent2>
      <a:accent3>
        <a:srgbClr val="3A4E98"/>
      </a:accent3>
      <a:accent4>
        <a:srgbClr val="455DB5"/>
      </a:accent4>
      <a:accent5>
        <a:srgbClr val="5E73C2"/>
      </a:accent5>
      <a:accent6>
        <a:srgbClr val="7184C9"/>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